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0" r:id="rId2"/>
  </p:sldMasterIdLst>
  <p:notesMasterIdLst>
    <p:notesMasterId r:id="rId36"/>
  </p:notesMasterIdLst>
  <p:sldIdLst>
    <p:sldId id="256" r:id="rId3"/>
    <p:sldId id="296" r:id="rId4"/>
    <p:sldId id="331" r:id="rId5"/>
    <p:sldId id="339" r:id="rId6"/>
    <p:sldId id="257" r:id="rId7"/>
    <p:sldId id="258" r:id="rId8"/>
    <p:sldId id="259" r:id="rId9"/>
    <p:sldId id="261" r:id="rId10"/>
    <p:sldId id="334" r:id="rId11"/>
    <p:sldId id="313" r:id="rId12"/>
    <p:sldId id="336" r:id="rId13"/>
    <p:sldId id="330" r:id="rId14"/>
    <p:sldId id="264" r:id="rId15"/>
    <p:sldId id="266" r:id="rId16"/>
    <p:sldId id="317" r:id="rId17"/>
    <p:sldId id="268" r:id="rId18"/>
    <p:sldId id="321" r:id="rId19"/>
    <p:sldId id="324" r:id="rId20"/>
    <p:sldId id="290" r:id="rId21"/>
    <p:sldId id="327" r:id="rId22"/>
    <p:sldId id="328" r:id="rId23"/>
    <p:sldId id="272" r:id="rId24"/>
    <p:sldId id="273" r:id="rId25"/>
    <p:sldId id="274" r:id="rId26"/>
    <p:sldId id="271" r:id="rId27"/>
    <p:sldId id="275" r:id="rId28"/>
    <p:sldId id="265" r:id="rId29"/>
    <p:sldId id="297" r:id="rId30"/>
    <p:sldId id="300" r:id="rId31"/>
    <p:sldId id="301" r:id="rId32"/>
    <p:sldId id="329" r:id="rId33"/>
    <p:sldId id="262" r:id="rId34"/>
    <p:sldId id="279" r:id="rId35"/>
  </p:sldIdLst>
  <p:sldSz cx="9144000" cy="6858000" type="screen4x3"/>
  <p:notesSz cx="6799263" cy="9929813"/>
  <p:embeddedFontLst>
    <p:embeddedFont>
      <p:font typeface="Candara" panose="020E0502030303020204" pitchFamily="34" charset="0"/>
      <p:regular r:id="rId37"/>
      <p:bold r:id="rId38"/>
      <p:italic r:id="rId39"/>
      <p:boldItalic r:id="rId40"/>
    </p:embeddedFont>
    <p:embeddedFont>
      <p:font typeface="Libre Franklin" pitchFamily="2" charset="-18"/>
      <p:regular r:id="rId41"/>
      <p:bold r:id="rId42"/>
      <p:italic r:id="rId43"/>
      <p:boldItalic r:id="rId4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2" roundtripDataSignature="AMtx7mjFx2xATjRWIr4kDJqWd8haL+ZcR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venka Benjak" initials="NB" lastIdx="6" clrIdx="0">
    <p:extLst>
      <p:ext uri="{19B8F6BF-5375-455C-9EA6-DF929625EA0E}">
        <p15:presenceInfo xmlns:p15="http://schemas.microsoft.com/office/powerpoint/2012/main" userId="05078365de1f7ba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58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font" Target="fonts/font3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font" Target="fonts/font6.fntdata"/><Relationship Id="rId63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font" Target="fonts/font2.fntdata"/><Relationship Id="rId6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font" Target="fonts/font5.fntdata"/><Relationship Id="rId62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font" Target="fonts/font1.fntdata"/><Relationship Id="rId40" Type="http://schemas.openxmlformats.org/officeDocument/2006/relationships/font" Target="fonts/font4.fntdata"/><Relationship Id="rId66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font" Target="fonts/font8.fntdata"/><Relationship Id="rId65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font" Target="fonts/font7.fntdata"/><Relationship Id="rId64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347" cy="496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80" tIns="47778" rIns="95580" bIns="47778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1343" y="0"/>
            <a:ext cx="2946347" cy="496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80" tIns="47778" rIns="95580" bIns="47778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80" tIns="47778" rIns="95580" bIns="47778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1600"/>
            <a:ext cx="2946347" cy="496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80" tIns="47778" rIns="95580" bIns="47778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1343" y="9431600"/>
            <a:ext cx="2946347" cy="496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80" tIns="47778" rIns="95580" bIns="47778" anchor="b" anchorCtr="0">
            <a:noAutofit/>
          </a:bodyPr>
          <a:lstStyle/>
          <a:p>
            <a:pPr algn="r"/>
            <a:fld id="{00000000-1234-1234-1234-123412341234}" type="slidenum">
              <a:rPr lang="hr-HR" sz="13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‹#›</a:t>
            </a:fld>
            <a:endParaRPr lang="hr-HR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:notes"/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115" name="Google Shape;11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1:notes"/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191" name="Google Shape;19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>
          <a:extLst>
            <a:ext uri="{FF2B5EF4-FFF2-40B4-BE49-F238E27FC236}">
              <a16:creationId xmlns:a16="http://schemas.microsoft.com/office/drawing/2014/main" id="{37752081-0181-F2F3-AECC-C09975DAC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1:notes">
            <a:extLst>
              <a:ext uri="{FF2B5EF4-FFF2-40B4-BE49-F238E27FC236}">
                <a16:creationId xmlns:a16="http://schemas.microsoft.com/office/drawing/2014/main" id="{70084824-27C1-F7D8-28A3-F4960B1594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191" name="Google Shape;191;p11:notes">
            <a:extLst>
              <a:ext uri="{FF2B5EF4-FFF2-40B4-BE49-F238E27FC236}">
                <a16:creationId xmlns:a16="http://schemas.microsoft.com/office/drawing/2014/main" id="{3277CB00-0BA4-A398-7EB5-C972B37580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13634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3:notes"/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 dirty="0"/>
          </a:p>
        </p:txBody>
      </p:sp>
      <p:sp>
        <p:nvSpPr>
          <p:cNvPr id="207" name="Google Shape;20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>
          <a:extLst>
            <a:ext uri="{FF2B5EF4-FFF2-40B4-BE49-F238E27FC236}">
              <a16:creationId xmlns:a16="http://schemas.microsoft.com/office/drawing/2014/main" id="{B37BE1D8-149F-B127-57F3-D835600E0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3:notes">
            <a:extLst>
              <a:ext uri="{FF2B5EF4-FFF2-40B4-BE49-F238E27FC236}">
                <a16:creationId xmlns:a16="http://schemas.microsoft.com/office/drawing/2014/main" id="{985062D6-A42F-7706-7BD4-BAB9494802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 dirty="0"/>
          </a:p>
        </p:txBody>
      </p:sp>
      <p:sp>
        <p:nvSpPr>
          <p:cNvPr id="207" name="Google Shape;207;p13:notes">
            <a:extLst>
              <a:ext uri="{FF2B5EF4-FFF2-40B4-BE49-F238E27FC236}">
                <a16:creationId xmlns:a16="http://schemas.microsoft.com/office/drawing/2014/main" id="{E8A41615-F8FE-C0B9-5122-25CAF9C22B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33093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>
          <a:extLst>
            <a:ext uri="{FF2B5EF4-FFF2-40B4-BE49-F238E27FC236}">
              <a16:creationId xmlns:a16="http://schemas.microsoft.com/office/drawing/2014/main" id="{06DB06C5-2338-F452-CA55-665D9A401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5:notes">
            <a:extLst>
              <a:ext uri="{FF2B5EF4-FFF2-40B4-BE49-F238E27FC236}">
                <a16:creationId xmlns:a16="http://schemas.microsoft.com/office/drawing/2014/main" id="{E9352AA8-2B79-2C3E-2CE5-EC650EC86E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223" name="Google Shape;223;p15:notes">
            <a:extLst>
              <a:ext uri="{FF2B5EF4-FFF2-40B4-BE49-F238E27FC236}">
                <a16:creationId xmlns:a16="http://schemas.microsoft.com/office/drawing/2014/main" id="{36E293E6-D79E-F99E-1B69-763DF87A98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124379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>
          <a:extLst>
            <a:ext uri="{FF2B5EF4-FFF2-40B4-BE49-F238E27FC236}">
              <a16:creationId xmlns:a16="http://schemas.microsoft.com/office/drawing/2014/main" id="{EB5A0532-9450-C923-AEF7-C36E129AF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5:notes">
            <a:extLst>
              <a:ext uri="{FF2B5EF4-FFF2-40B4-BE49-F238E27FC236}">
                <a16:creationId xmlns:a16="http://schemas.microsoft.com/office/drawing/2014/main" id="{6C5735B5-B9DB-D8D9-39D7-1A5205906F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 dirty="0"/>
          </a:p>
        </p:txBody>
      </p:sp>
      <p:sp>
        <p:nvSpPr>
          <p:cNvPr id="223" name="Google Shape;223;p15:notes">
            <a:extLst>
              <a:ext uri="{FF2B5EF4-FFF2-40B4-BE49-F238E27FC236}">
                <a16:creationId xmlns:a16="http://schemas.microsoft.com/office/drawing/2014/main" id="{E8371C40-F978-16D4-4F5C-54EE27F5FC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932721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>
          <a:extLst>
            <a:ext uri="{FF2B5EF4-FFF2-40B4-BE49-F238E27FC236}">
              <a16:creationId xmlns:a16="http://schemas.microsoft.com/office/drawing/2014/main" id="{A0CEF5CE-13D7-A171-C4AD-486AA5488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5:notes">
            <a:extLst>
              <a:ext uri="{FF2B5EF4-FFF2-40B4-BE49-F238E27FC236}">
                <a16:creationId xmlns:a16="http://schemas.microsoft.com/office/drawing/2014/main" id="{57658D22-A464-F357-4D9F-0EC1F0A7B6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 dirty="0"/>
          </a:p>
        </p:txBody>
      </p:sp>
      <p:sp>
        <p:nvSpPr>
          <p:cNvPr id="223" name="Google Shape;223;p15:notes">
            <a:extLst>
              <a:ext uri="{FF2B5EF4-FFF2-40B4-BE49-F238E27FC236}">
                <a16:creationId xmlns:a16="http://schemas.microsoft.com/office/drawing/2014/main" id="{90774789-2CC8-0EE8-60C4-F06608D79A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156946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>
          <a:extLst>
            <a:ext uri="{FF2B5EF4-FFF2-40B4-BE49-F238E27FC236}">
              <a16:creationId xmlns:a16="http://schemas.microsoft.com/office/drawing/2014/main" id="{804C8841-DF1A-CBD3-E590-845C409AA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5:notes">
            <a:extLst>
              <a:ext uri="{FF2B5EF4-FFF2-40B4-BE49-F238E27FC236}">
                <a16:creationId xmlns:a16="http://schemas.microsoft.com/office/drawing/2014/main" id="{F1FFDA22-2667-22B5-9E5E-FEA5EA8890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 dirty="0"/>
          </a:p>
        </p:txBody>
      </p:sp>
      <p:sp>
        <p:nvSpPr>
          <p:cNvPr id="223" name="Google Shape;223;p15:notes">
            <a:extLst>
              <a:ext uri="{FF2B5EF4-FFF2-40B4-BE49-F238E27FC236}">
                <a16:creationId xmlns:a16="http://schemas.microsoft.com/office/drawing/2014/main" id="{48F1D44B-F17F-14F0-F965-275645E942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95670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7:notes"/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240" name="Google Shape;24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8:notes"/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249" name="Google Shape;249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:notes"/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123" name="Google Shape;1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9:notes"/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258" name="Google Shape;25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6:notes"/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231" name="Google Shape;23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0:notes"/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267" name="Google Shape;26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0:notes"/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183" name="Google Shape;18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>
          <a:extLst>
            <a:ext uri="{FF2B5EF4-FFF2-40B4-BE49-F238E27FC236}">
              <a16:creationId xmlns:a16="http://schemas.microsoft.com/office/drawing/2014/main" id="{887D932C-3CA7-5E49-21BF-31095B79F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0:notes">
            <a:extLst>
              <a:ext uri="{FF2B5EF4-FFF2-40B4-BE49-F238E27FC236}">
                <a16:creationId xmlns:a16="http://schemas.microsoft.com/office/drawing/2014/main" id="{E55ABA2D-A52B-3BC3-4CE6-694AF7166E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183" name="Google Shape;183;p10:notes">
            <a:extLst>
              <a:ext uri="{FF2B5EF4-FFF2-40B4-BE49-F238E27FC236}">
                <a16:creationId xmlns:a16="http://schemas.microsoft.com/office/drawing/2014/main" id="{FE183912-3524-6C03-707D-F8BD34B12A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77045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>
          <a:extLst>
            <a:ext uri="{FF2B5EF4-FFF2-40B4-BE49-F238E27FC236}">
              <a16:creationId xmlns:a16="http://schemas.microsoft.com/office/drawing/2014/main" id="{521DB87D-9C7E-38F1-DE9C-A0ACCAC54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0:notes">
            <a:extLst>
              <a:ext uri="{FF2B5EF4-FFF2-40B4-BE49-F238E27FC236}">
                <a16:creationId xmlns:a16="http://schemas.microsoft.com/office/drawing/2014/main" id="{D671175E-FB96-D30A-4BF9-64457353CA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183" name="Google Shape;183;p10:notes">
            <a:extLst>
              <a:ext uri="{FF2B5EF4-FFF2-40B4-BE49-F238E27FC236}">
                <a16:creationId xmlns:a16="http://schemas.microsoft.com/office/drawing/2014/main" id="{660F75B1-EBD6-58E1-E0DE-D050F43EBD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66098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>
          <a:extLst>
            <a:ext uri="{FF2B5EF4-FFF2-40B4-BE49-F238E27FC236}">
              <a16:creationId xmlns:a16="http://schemas.microsoft.com/office/drawing/2014/main" id="{80860626-E6BB-F6B3-2CC2-1B94AE4C4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0:notes">
            <a:extLst>
              <a:ext uri="{FF2B5EF4-FFF2-40B4-BE49-F238E27FC236}">
                <a16:creationId xmlns:a16="http://schemas.microsoft.com/office/drawing/2014/main" id="{DA56EB40-40E1-FB6F-E372-64373F2FD9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183" name="Google Shape;183;p10:notes">
            <a:extLst>
              <a:ext uri="{FF2B5EF4-FFF2-40B4-BE49-F238E27FC236}">
                <a16:creationId xmlns:a16="http://schemas.microsoft.com/office/drawing/2014/main" id="{278733EB-A088-E8DF-5861-FFB48066F3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916965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>
          <a:extLst>
            <a:ext uri="{FF2B5EF4-FFF2-40B4-BE49-F238E27FC236}">
              <a16:creationId xmlns:a16="http://schemas.microsoft.com/office/drawing/2014/main" id="{5B1BD00F-1F82-5B85-8CB7-E76A81221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0:notes">
            <a:extLst>
              <a:ext uri="{FF2B5EF4-FFF2-40B4-BE49-F238E27FC236}">
                <a16:creationId xmlns:a16="http://schemas.microsoft.com/office/drawing/2014/main" id="{FF13529F-72B2-540B-65C2-49B9BF9F87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183" name="Google Shape;183;p10:notes">
            <a:extLst>
              <a:ext uri="{FF2B5EF4-FFF2-40B4-BE49-F238E27FC236}">
                <a16:creationId xmlns:a16="http://schemas.microsoft.com/office/drawing/2014/main" id="{91885DC8-A421-6D13-2551-5075DE2754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584238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7:notes"/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159" name="Google Shape;15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99" name="Google Shape;299;p24:notes"/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80" tIns="47778" rIns="95580" bIns="47778" anchor="t" anchorCtr="0">
            <a:normAutofit/>
          </a:bodyPr>
          <a:lstStyle/>
          <a:p>
            <a:pPr marL="0" indent="0">
              <a:spcBef>
                <a:spcPts val="0"/>
              </a:spcBef>
            </a:pPr>
            <a:endParaRPr/>
          </a:p>
        </p:txBody>
      </p:sp>
      <p:sp>
        <p:nvSpPr>
          <p:cNvPr id="300" name="Google Shape;300;p24:notes"/>
          <p:cNvSpPr txBox="1">
            <a:spLocks noGrp="1"/>
          </p:cNvSpPr>
          <p:nvPr>
            <p:ph type="sldNum" idx="12"/>
          </p:nvPr>
        </p:nvSpPr>
        <p:spPr>
          <a:xfrm>
            <a:off x="3851343" y="9431600"/>
            <a:ext cx="2946347" cy="496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80" tIns="47778" rIns="95580" bIns="47778" anchor="b" anchorCtr="0">
            <a:noAutofit/>
          </a:bodyPr>
          <a:lstStyle/>
          <a:p>
            <a:pPr algn="r"/>
            <a:fld id="{00000000-1234-1234-1234-123412341234}" type="slidenum">
              <a:rPr lang="hr-HR"/>
              <a:pPr algn="r"/>
              <a:t>33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:notes"/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131" name="Google Shape;13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138" name="Google Shape;13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152" name="Google Shape;15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>
          <a:extLst>
            <a:ext uri="{FF2B5EF4-FFF2-40B4-BE49-F238E27FC236}">
              <a16:creationId xmlns:a16="http://schemas.microsoft.com/office/drawing/2014/main" id="{8C9F7B88-DC25-6EF1-3B5F-AF870783D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:notes">
            <a:extLst>
              <a:ext uri="{FF2B5EF4-FFF2-40B4-BE49-F238E27FC236}">
                <a16:creationId xmlns:a16="http://schemas.microsoft.com/office/drawing/2014/main" id="{E265F6D6-881C-5087-42CE-F19ACE78FE6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167" name="Google Shape;167;p8:notes">
            <a:extLst>
              <a:ext uri="{FF2B5EF4-FFF2-40B4-BE49-F238E27FC236}">
                <a16:creationId xmlns:a16="http://schemas.microsoft.com/office/drawing/2014/main" id="{516B4088-B878-3192-3862-6AF84753841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44628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>
          <a:extLst>
            <a:ext uri="{FF2B5EF4-FFF2-40B4-BE49-F238E27FC236}">
              <a16:creationId xmlns:a16="http://schemas.microsoft.com/office/drawing/2014/main" id="{AE1C1783-76BC-B538-26B8-7641A9031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:notes">
            <a:extLst>
              <a:ext uri="{FF2B5EF4-FFF2-40B4-BE49-F238E27FC236}">
                <a16:creationId xmlns:a16="http://schemas.microsoft.com/office/drawing/2014/main" id="{B078DA32-FA97-64EB-C3D5-DB5457EAB8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167" name="Google Shape;167;p8:notes">
            <a:extLst>
              <a:ext uri="{FF2B5EF4-FFF2-40B4-BE49-F238E27FC236}">
                <a16:creationId xmlns:a16="http://schemas.microsoft.com/office/drawing/2014/main" id="{40BB93D3-74DF-5769-100C-F187378DBE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8113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>
          <a:extLst>
            <a:ext uri="{FF2B5EF4-FFF2-40B4-BE49-F238E27FC236}">
              <a16:creationId xmlns:a16="http://schemas.microsoft.com/office/drawing/2014/main" id="{CE806CCA-1616-BAB2-EA50-641019E7E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:notes">
            <a:extLst>
              <a:ext uri="{FF2B5EF4-FFF2-40B4-BE49-F238E27FC236}">
                <a16:creationId xmlns:a16="http://schemas.microsoft.com/office/drawing/2014/main" id="{61F93185-113D-2630-F942-CFC43D08B6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167" name="Google Shape;167;p8:notes">
            <a:extLst>
              <a:ext uri="{FF2B5EF4-FFF2-40B4-BE49-F238E27FC236}">
                <a16:creationId xmlns:a16="http://schemas.microsoft.com/office/drawing/2014/main" id="{ED010411-E7D5-591C-57CE-2C4DA840AE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205612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9:notes"/>
          <p:cNvSpPr txBox="1">
            <a:spLocks noGrp="1"/>
          </p:cNvSpPr>
          <p:nvPr>
            <p:ph type="body" idx="1"/>
          </p:nvPr>
        </p:nvSpPr>
        <p:spPr>
          <a:xfrm>
            <a:off x="679927" y="4716662"/>
            <a:ext cx="5439410" cy="4468416"/>
          </a:xfrm>
          <a:prstGeom prst="rect">
            <a:avLst/>
          </a:prstGeom>
        </p:spPr>
        <p:txBody>
          <a:bodyPr spcFirstLastPara="1" wrap="square" lIns="95580" tIns="47778" rIns="95580" bIns="47778" anchor="t" anchorCtr="0">
            <a:noAutofit/>
          </a:bodyPr>
          <a:lstStyle/>
          <a:p>
            <a:pPr marL="0" indent="0">
              <a:spcBef>
                <a:spcPts val="348"/>
              </a:spcBef>
            </a:pPr>
            <a:endParaRPr/>
          </a:p>
        </p:txBody>
      </p:sp>
      <p:sp>
        <p:nvSpPr>
          <p:cNvPr id="175" name="Google Shape;17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aglavlje sekcije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0"/>
              <a:buFont typeface="Libre Franklin"/>
              <a:buNone/>
              <a:defRPr sz="6000" cap="none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8"/>
          <p:cNvSpPr txBox="1"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50"/>
              <a:buNone/>
              <a:defRPr sz="135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28"/>
          <p:cNvSpPr txBox="1">
            <a:spLocks noGrp="1"/>
          </p:cNvSpPr>
          <p:nvPr>
            <p:ph type="dt" idx="10"/>
          </p:nvPr>
        </p:nvSpPr>
        <p:spPr>
          <a:xfrm>
            <a:off x="554181" y="6453386"/>
            <a:ext cx="1216807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8"/>
          <p:cNvSpPr txBox="1">
            <a:spLocks noGrp="1"/>
          </p:cNvSpPr>
          <p:nvPr>
            <p:ph type="ftr" idx="11"/>
          </p:nvPr>
        </p:nvSpPr>
        <p:spPr>
          <a:xfrm>
            <a:off x="1938234" y="6453386"/>
            <a:ext cx="5267533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8"/>
          <p:cNvSpPr txBox="1">
            <a:spLocks noGrp="1"/>
          </p:cNvSpPr>
          <p:nvPr>
            <p:ph type="sldNum" idx="12"/>
          </p:nvPr>
        </p:nvSpPr>
        <p:spPr>
          <a:xfrm>
            <a:off x="7373012" y="6453386"/>
            <a:ext cx="119721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  <p:sp>
        <p:nvSpPr>
          <p:cNvPr id="23" name="Google Shape;23;p28"/>
          <p:cNvSpPr/>
          <p:nvPr/>
        </p:nvSpPr>
        <p:spPr>
          <a:xfrm>
            <a:off x="6113972" y="1685652"/>
            <a:ext cx="2456260" cy="4408488"/>
          </a:xfrm>
          <a:custGeom>
            <a:avLst/>
            <a:gdLst/>
            <a:ahLst/>
            <a:cxnLst/>
            <a:rect l="l" t="t" r="r" b="b"/>
            <a:pathLst>
              <a:path w="4125" h="5554" extrusionOk="0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24" name="Google Shape;24;p28" title="Crop Mark"/>
          <p:cNvSpPr/>
          <p:nvPr/>
        </p:nvSpPr>
        <p:spPr>
          <a:xfrm>
            <a:off x="6113972" y="1685652"/>
            <a:ext cx="2456260" cy="4408488"/>
          </a:xfrm>
          <a:custGeom>
            <a:avLst/>
            <a:gdLst/>
            <a:ahLst/>
            <a:cxnLst/>
            <a:rect l="l" t="t" r="r" b="b"/>
            <a:pathLst>
              <a:path w="4125" h="5554" extrusionOk="0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slov i sadržaj" type="obj">
  <p:cSld name="OBJEC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9"/>
          <p:cNvSpPr txBox="1"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9"/>
          <p:cNvSpPr txBox="1"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marL="914400" lvl="1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29"/>
          <p:cNvSpPr txBox="1">
            <a:spLocks noGrp="1"/>
          </p:cNvSpPr>
          <p:nvPr>
            <p:ph type="dt" idx="10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9"/>
          <p:cNvSpPr txBox="1">
            <a:spLocks noGrp="1"/>
          </p:cNvSpPr>
          <p:nvPr>
            <p:ph type="ftr" idx="11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9"/>
          <p:cNvSpPr txBox="1">
            <a:spLocks noGrp="1"/>
          </p:cNvSpPr>
          <p:nvPr>
            <p:ph type="sldNum" idx="12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mo naslov" type="titleOnly">
  <p:cSld name="TITLE_ONLY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3"/>
          <p:cNvSpPr txBox="1"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3"/>
          <p:cNvSpPr txBox="1">
            <a:spLocks noGrp="1"/>
          </p:cNvSpPr>
          <p:nvPr>
            <p:ph type="dt" idx="10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33"/>
          <p:cNvSpPr txBox="1">
            <a:spLocks noGrp="1"/>
          </p:cNvSpPr>
          <p:nvPr>
            <p:ph type="ftr" idx="11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3"/>
          <p:cNvSpPr txBox="1">
            <a:spLocks noGrp="1"/>
          </p:cNvSpPr>
          <p:nvPr>
            <p:ph type="sldNum" idx="12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azno" type="blank">
  <p:cSld name="BLANK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4"/>
          <p:cNvSpPr txBox="1">
            <a:spLocks noGrp="1"/>
          </p:cNvSpPr>
          <p:nvPr>
            <p:ph type="dt" idx="10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4"/>
          <p:cNvSpPr txBox="1">
            <a:spLocks noGrp="1"/>
          </p:cNvSpPr>
          <p:nvPr>
            <p:ph type="ftr" idx="11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4"/>
          <p:cNvSpPr txBox="1">
            <a:spLocks noGrp="1"/>
          </p:cNvSpPr>
          <p:nvPr>
            <p:ph type="sldNum" idx="12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držaj s opisom" type="objTx">
  <p:cSld name="OBJECT_WITH_CAPTION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5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35"/>
          <p:cNvSpPr txBox="1"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  <a:defRPr sz="4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5"/>
          <p:cNvSpPr txBox="1">
            <a:spLocks noGrp="1"/>
          </p:cNvSpPr>
          <p:nvPr>
            <p:ph type="body" idx="1"/>
          </p:nvPr>
        </p:nvSpPr>
        <p:spPr>
          <a:xfrm>
            <a:off x="4692015" y="685801"/>
            <a:ext cx="3909060" cy="5175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385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500"/>
              <a:buChar char="■"/>
              <a:defRPr sz="1500"/>
            </a:lvl1pPr>
            <a:lvl2pPr marL="914400" lvl="1" indent="-32385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Char char="–"/>
              <a:defRPr sz="1500"/>
            </a:lvl2pPr>
            <a:lvl3pPr marL="1371600" lvl="2" indent="-314325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50"/>
              <a:buChar char="■"/>
              <a:defRPr sz="1350"/>
            </a:lvl3pPr>
            <a:lvl4pPr marL="1828800" lvl="3" indent="-314325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50"/>
              <a:buChar char="–"/>
              <a:defRPr sz="1350"/>
            </a:lvl4pPr>
            <a:lvl5pPr marL="2286000" lvl="4" indent="-304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/>
            </a:lvl5pPr>
            <a:lvl6pPr marL="2743200" lvl="5" indent="-304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Char char="–"/>
              <a:defRPr sz="1200"/>
            </a:lvl6pPr>
            <a:lvl7pPr marL="3200400" lvl="6" indent="-304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/>
            </a:lvl7pPr>
            <a:lvl8pPr marL="3657600" lvl="7" indent="-304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Char char="–"/>
              <a:defRPr sz="1200"/>
            </a:lvl8pPr>
            <a:lvl9pPr marL="4114800" lvl="8" indent="-30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5" name="Google Shape;85;p35"/>
          <p:cNvSpPr txBox="1">
            <a:spLocks noGrp="1"/>
          </p:cNvSpPr>
          <p:nvPr>
            <p:ph type="body" idx="2"/>
          </p:nvPr>
        </p:nvSpPr>
        <p:spPr>
          <a:xfrm>
            <a:off x="542925" y="2856344"/>
            <a:ext cx="2891790" cy="3011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4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86" name="Google Shape;86;p35"/>
          <p:cNvSpPr txBox="1">
            <a:spLocks noGrp="1"/>
          </p:cNvSpPr>
          <p:nvPr>
            <p:ph type="dt" idx="10"/>
          </p:nvPr>
        </p:nvSpPr>
        <p:spPr>
          <a:xfrm>
            <a:off x="542925" y="6453386"/>
            <a:ext cx="90342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35"/>
          <p:cNvSpPr txBox="1">
            <a:spLocks noGrp="1"/>
          </p:cNvSpPr>
          <p:nvPr>
            <p:ph type="ftr" idx="11"/>
          </p:nvPr>
        </p:nvSpPr>
        <p:spPr>
          <a:xfrm>
            <a:off x="1654459" y="6453386"/>
            <a:ext cx="1780256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35"/>
          <p:cNvSpPr txBox="1">
            <a:spLocks noGrp="1"/>
          </p:cNvSpPr>
          <p:nvPr>
            <p:ph type="sldNum" idx="12"/>
          </p:nvPr>
        </p:nvSpPr>
        <p:spPr>
          <a:xfrm>
            <a:off x="7412355" y="6453386"/>
            <a:ext cx="119721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  <p:sp>
        <p:nvSpPr>
          <p:cNvPr id="89" name="Google Shape;89;p35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35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ka s opisom" type="picTx">
  <p:cSld name="PICTURE_WITH_CAPTION_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6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36"/>
          <p:cNvSpPr txBox="1"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36"/>
          <p:cNvSpPr>
            <a:spLocks noGrp="1"/>
          </p:cNvSpPr>
          <p:nvPr>
            <p:ph type="pic" idx="2"/>
          </p:nvPr>
        </p:nvSpPr>
        <p:spPr>
          <a:xfrm>
            <a:off x="4149090" y="1"/>
            <a:ext cx="499491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Google Shape;95;p36"/>
          <p:cNvSpPr txBox="1">
            <a:spLocks noGrp="1"/>
          </p:cNvSpPr>
          <p:nvPr>
            <p:ph type="body" idx="1"/>
          </p:nvPr>
        </p:nvSpPr>
        <p:spPr>
          <a:xfrm>
            <a:off x="542925" y="2855968"/>
            <a:ext cx="2891790" cy="3011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4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96" name="Google Shape;96;p36"/>
          <p:cNvSpPr txBox="1">
            <a:spLocks noGrp="1"/>
          </p:cNvSpPr>
          <p:nvPr>
            <p:ph type="dt" idx="10"/>
          </p:nvPr>
        </p:nvSpPr>
        <p:spPr>
          <a:xfrm>
            <a:off x="542925" y="6453386"/>
            <a:ext cx="90342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36"/>
          <p:cNvSpPr txBox="1">
            <a:spLocks noGrp="1"/>
          </p:cNvSpPr>
          <p:nvPr>
            <p:ph type="ftr" idx="11"/>
          </p:nvPr>
        </p:nvSpPr>
        <p:spPr>
          <a:xfrm>
            <a:off x="1654459" y="6453386"/>
            <a:ext cx="1780256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36"/>
          <p:cNvSpPr txBox="1">
            <a:spLocks noGrp="1"/>
          </p:cNvSpPr>
          <p:nvPr>
            <p:ph type="sldNum" idx="12"/>
          </p:nvPr>
        </p:nvSpPr>
        <p:spPr>
          <a:xfrm>
            <a:off x="7412355" y="6453386"/>
            <a:ext cx="119721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r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  <p:sp>
        <p:nvSpPr>
          <p:cNvPr id="99" name="Google Shape;99;p36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6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slov i okomiti tekst" type="vertTx">
  <p:cSld name="VERTICAL_TEX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7"/>
          <p:cNvSpPr txBox="1"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37"/>
          <p:cNvSpPr txBox="1">
            <a:spLocks noGrp="1"/>
          </p:cNvSpPr>
          <p:nvPr>
            <p:ph type="body" idx="1"/>
          </p:nvPr>
        </p:nvSpPr>
        <p:spPr>
          <a:xfrm rot="5400000">
            <a:off x="2843213" y="481013"/>
            <a:ext cx="35718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marL="914400" lvl="1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4" name="Google Shape;104;p37"/>
          <p:cNvSpPr txBox="1">
            <a:spLocks noGrp="1"/>
          </p:cNvSpPr>
          <p:nvPr>
            <p:ph type="dt" idx="10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37"/>
          <p:cNvSpPr txBox="1">
            <a:spLocks noGrp="1"/>
          </p:cNvSpPr>
          <p:nvPr>
            <p:ph type="ftr" idx="11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37"/>
          <p:cNvSpPr txBox="1">
            <a:spLocks noGrp="1"/>
          </p:cNvSpPr>
          <p:nvPr>
            <p:ph type="sldNum" idx="12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komiti naslov i tekst" type="vertTitleAndTx">
  <p:cSld name="VERTICAL_TITLE_AND_VERTICAL_TEX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8"/>
          <p:cNvSpPr txBox="1">
            <a:spLocks noGrp="1"/>
          </p:cNvSpPr>
          <p:nvPr>
            <p:ph type="title"/>
          </p:nvPr>
        </p:nvSpPr>
        <p:spPr>
          <a:xfrm rot="5400000">
            <a:off x="5004650" y="2500303"/>
            <a:ext cx="5243244" cy="1490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38"/>
          <p:cNvSpPr txBox="1">
            <a:spLocks noGrp="1"/>
          </p:cNvSpPr>
          <p:nvPr>
            <p:ph type="body" idx="1"/>
          </p:nvPr>
        </p:nvSpPr>
        <p:spPr>
          <a:xfrm rot="5400000">
            <a:off x="1269340" y="383516"/>
            <a:ext cx="5243244" cy="5724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marL="914400" lvl="1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10" name="Google Shape;110;p38"/>
          <p:cNvSpPr txBox="1">
            <a:spLocks noGrp="1"/>
          </p:cNvSpPr>
          <p:nvPr>
            <p:ph type="dt" idx="10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38"/>
          <p:cNvSpPr txBox="1">
            <a:spLocks noGrp="1"/>
          </p:cNvSpPr>
          <p:nvPr>
            <p:ph type="ftr" idx="11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38"/>
          <p:cNvSpPr txBox="1">
            <a:spLocks noGrp="1"/>
          </p:cNvSpPr>
          <p:nvPr>
            <p:ph type="sldNum" idx="12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6"/>
          <p:cNvSpPr txBox="1"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Libre Franklin"/>
              <a:buNone/>
              <a:defRPr sz="44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6"/>
          <p:cNvSpPr txBox="1"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Libre Franklin"/>
              <a:buChar char="■"/>
              <a:defRPr sz="2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marR="0" lvl="1" indent="-3556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Libre Franklin"/>
              <a:buChar char="–"/>
              <a:defRPr sz="2000" b="0" i="1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429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Libre Franklin"/>
              <a:buChar char="■"/>
              <a:defRPr sz="18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429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Libre Franklin"/>
              <a:buChar char="–"/>
              <a:defRPr sz="1800" b="0" i="1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302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Libre Franklin"/>
              <a:buChar char="■"/>
              <a:defRPr sz="16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302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Libre Franklin"/>
              <a:buChar char="–"/>
              <a:defRPr sz="1600" b="0" i="1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175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bre Franklin"/>
              <a:buChar char="■"/>
              <a:defRPr sz="14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175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bre Franklin"/>
              <a:buChar char="–"/>
              <a:defRPr sz="1400" b="0" i="1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17500" algn="l" rtl="0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lt2"/>
              </a:buClr>
              <a:buSzPts val="1400"/>
              <a:buFont typeface="Libre Franklin"/>
              <a:buChar char="■"/>
              <a:defRPr sz="14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2" name="Google Shape;12;p26"/>
          <p:cNvSpPr txBox="1">
            <a:spLocks noGrp="1"/>
          </p:cNvSpPr>
          <p:nvPr>
            <p:ph type="dt" idx="10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3" name="Google Shape;13;p26"/>
          <p:cNvSpPr txBox="1">
            <a:spLocks noGrp="1"/>
          </p:cNvSpPr>
          <p:nvPr>
            <p:ph type="ftr" idx="11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4" name="Google Shape;14;p26"/>
          <p:cNvSpPr txBox="1">
            <a:spLocks noGrp="1"/>
          </p:cNvSpPr>
          <p:nvPr>
            <p:ph type="sldNum" idx="12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  <p:sp>
        <p:nvSpPr>
          <p:cNvPr id="15" name="Google Shape;15;p26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6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pos="6912">
          <p15:clr>
            <a:srgbClr val="F26B43"/>
          </p15:clr>
        </p15:guide>
        <p15:guide id="3" pos="936">
          <p15:clr>
            <a:srgbClr val="F26B43"/>
          </p15:clr>
        </p15:guide>
        <p15:guide id="4" pos="864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5184">
          <p15:clr>
            <a:srgbClr val="F26B43"/>
          </p15:clr>
        </p15:guide>
        <p15:guide id="10" pos="702">
          <p15:clr>
            <a:srgbClr val="F26B43"/>
          </p15:clr>
        </p15:guide>
        <p15:guide id="11" pos="64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9">
            <a:alphaModFix/>
          </a:blip>
          <a:tile tx="0" ty="0" sx="100000" sy="100000" flip="none" algn="tl"/>
        </a:blip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5"/>
          <p:cNvSpPr txBox="1"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  <a:defRPr sz="4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7" name="Google Shape;27;p25"/>
          <p:cNvSpPr txBox="1"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Char char="■"/>
              <a:defRPr sz="2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marR="0" lvl="1" indent="-3556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Char char="–"/>
              <a:defRPr sz="2000" b="0" i="1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429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Franklin"/>
              <a:buChar char="■"/>
              <a:defRPr sz="18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429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Franklin"/>
              <a:buChar char="–"/>
              <a:defRPr sz="1800" b="0" i="1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302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"/>
              <a:buChar char="■"/>
              <a:defRPr sz="16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302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"/>
              <a:buChar char="–"/>
              <a:defRPr sz="1600" b="0" i="1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175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■"/>
              <a:defRPr sz="1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175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–"/>
              <a:defRPr sz="1400" b="0" i="1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17500" algn="l" rtl="0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400"/>
              <a:buFont typeface="Libre Franklin"/>
              <a:buChar char="■"/>
              <a:defRPr sz="1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28" name="Google Shape;28;p25"/>
          <p:cNvSpPr txBox="1">
            <a:spLocks noGrp="1"/>
          </p:cNvSpPr>
          <p:nvPr>
            <p:ph type="dt" idx="10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29" name="Google Shape;29;p25"/>
          <p:cNvSpPr txBox="1">
            <a:spLocks noGrp="1"/>
          </p:cNvSpPr>
          <p:nvPr>
            <p:ph type="ftr" idx="11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30" name="Google Shape;30;p25"/>
          <p:cNvSpPr txBox="1">
            <a:spLocks noGrp="1"/>
          </p:cNvSpPr>
          <p:nvPr>
            <p:ph type="sldNum" idx="12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  <p:sp>
        <p:nvSpPr>
          <p:cNvPr id="31" name="Google Shape;31;p25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25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pos="6912">
          <p15:clr>
            <a:srgbClr val="F26B43"/>
          </p15:clr>
        </p15:guide>
        <p15:guide id="3" pos="936">
          <p15:clr>
            <a:srgbClr val="F26B43"/>
          </p15:clr>
        </p15:guide>
        <p15:guide id="4" pos="864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5184">
          <p15:clr>
            <a:srgbClr val="F26B43"/>
          </p15:clr>
        </p15:guide>
        <p15:guide id="10" pos="702">
          <p15:clr>
            <a:srgbClr val="F26B43"/>
          </p15:clr>
        </p15:guide>
        <p15:guide id="11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g-prizag.hr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"/>
          <p:cNvSpPr txBox="1">
            <a:spLocks noGrp="1"/>
          </p:cNvSpPr>
          <p:nvPr>
            <p:ph type="title"/>
          </p:nvPr>
        </p:nvSpPr>
        <p:spPr>
          <a:xfrm>
            <a:off x="1224144" y="1885950"/>
            <a:ext cx="6377940" cy="1851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ndara"/>
              <a:buNone/>
            </a:pPr>
            <a:r>
              <a:rPr lang="hr-HR" sz="4800" b="1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  <a:t>I. LAG NATJEČAJ ZA PROVEDBU INTERVENCIJE 1.2.</a:t>
            </a:r>
            <a:endParaRPr sz="48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8" name="Google Shape;118;p1"/>
          <p:cNvSpPr txBox="1">
            <a:spLocks noGrp="1"/>
          </p:cNvSpPr>
          <p:nvPr>
            <p:ph type="body" idx="1"/>
          </p:nvPr>
        </p:nvSpPr>
        <p:spPr>
          <a:xfrm>
            <a:off x="951258" y="3714750"/>
            <a:ext cx="7072602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hr-HR" sz="2400" b="1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Times New Roman"/>
              </a:rPr>
              <a:t>Poticanje razvoja lokalnih zajednica valorizacijom prirodne i kulturne baštine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9" name="Google Shape;119;p1"/>
          <p:cNvSpPr txBox="1"/>
          <p:nvPr/>
        </p:nvSpPr>
        <p:spPr>
          <a:xfrm>
            <a:off x="4240530" y="4984950"/>
            <a:ext cx="3923367" cy="455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hr-HR" sz="2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  <a:t>Novi Marof, 10. veljače 2026.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9D51E44F-7D06-5F78-CAD1-93D7976510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801" y="371526"/>
            <a:ext cx="6966283" cy="1143000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7A87AC23-37A1-220E-8C3A-6815C5A1BC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2084" y="371526"/>
            <a:ext cx="1123627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>
          <a:extLst>
            <a:ext uri="{FF2B5EF4-FFF2-40B4-BE49-F238E27FC236}">
              <a16:creationId xmlns:a16="http://schemas.microsoft.com/office/drawing/2014/main" id="{D920A68F-F245-88F1-4F68-5C6257173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8">
            <a:extLst>
              <a:ext uri="{FF2B5EF4-FFF2-40B4-BE49-F238E27FC236}">
                <a16:creationId xmlns:a16="http://schemas.microsoft.com/office/drawing/2014/main" id="{8A1D9A32-0B7D-D3E4-AD7F-742F20C7660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28700" y="385967"/>
            <a:ext cx="7692390" cy="551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ndara"/>
              <a:buNone/>
            </a:pPr>
            <a:r>
              <a:rPr lang="hr-HR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  <a:t>UVJETI PRIHVATLJIVOSTI PRIJAVITELJA</a:t>
            </a:r>
            <a:endParaRPr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0" name="Google Shape;170;p8">
            <a:extLst>
              <a:ext uri="{FF2B5EF4-FFF2-40B4-BE49-F238E27FC236}">
                <a16:creationId xmlns:a16="http://schemas.microsoft.com/office/drawing/2014/main" id="{5FC32B4D-C68A-E6D5-E6B4-AA6692A11B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8808" y="1108710"/>
            <a:ext cx="7946082" cy="5239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Kako bi bio prihvatljiv, korisnik mora ispunjavati sljedeće uvjete:</a:t>
            </a:r>
          </a:p>
          <a:p>
            <a:pPr marL="0" lvl="0" indent="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AutoNum type="arabicPeriod"/>
            </a:pP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biti osnovan prije dana objave ovog Natječaja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(dokazuje se provedenim upisom u nadležne registre, ovisno o organizacijskom obliku korisnika iz točke 2.1. ovog Natječaja);</a:t>
            </a:r>
          </a:p>
          <a:p>
            <a:pPr marL="0" lvl="0" indent="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imati sjedište na području LAG obuhvata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prije dana objave ovog Natječaja</a:t>
            </a:r>
          </a:p>
          <a:p>
            <a:pPr marL="0" lvl="0" indent="0" algn="just">
              <a:spcBef>
                <a:spcPts val="0"/>
              </a:spcBef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imati podmirene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odnosno uređene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financijske obveze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prema državnom proračunu Republike Hrvatske</a:t>
            </a:r>
          </a:p>
          <a:p>
            <a:pPr marL="0" lvl="0" indent="0" algn="just">
              <a:spcBef>
                <a:spcPts val="0"/>
              </a:spcBef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ne smije biti u postupku predstečajne nagodbe, stečaja ili likvidacije </a:t>
            </a:r>
          </a:p>
          <a:p>
            <a:pPr marL="0" lvl="0" indent="0" algn="just">
              <a:spcBef>
                <a:spcPts val="0"/>
              </a:spcBef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ne smije biti u postupku stečaja potrošača sukladno posebnim propisima</a:t>
            </a:r>
          </a:p>
          <a:p>
            <a:pPr marL="0" lvl="0" indent="0" algn="just">
              <a:spcBef>
                <a:spcPts val="0"/>
              </a:spcBef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ne smije biti na listi isključenja Agencije za plaćanja te mu ne smije trajati razdoblje isključenja iz mogućnosti dodjele potpore iz EPFRR za razdoblje 2014. – 2022. i/ili iz EPFRR i/ili EFJP za razdoblje 2023. – 2027.</a:t>
            </a:r>
          </a:p>
          <a:p>
            <a:pPr marL="0" lvl="0" indent="0" algn="just">
              <a:spcBef>
                <a:spcPts val="0"/>
              </a:spcBef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Ako je korisnik poduzeće mora biti u kategoriji mikro, malih i srednjih poduzeća (MSP), osim ako se radi o JLS </a:t>
            </a:r>
          </a:p>
          <a:p>
            <a:pPr marL="0" lvl="0" indent="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endParaRPr lang="hr-HR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1" name="Google Shape;171;p8">
            <a:extLst>
              <a:ext uri="{FF2B5EF4-FFF2-40B4-BE49-F238E27FC236}">
                <a16:creationId xmlns:a16="http://schemas.microsoft.com/office/drawing/2014/main" id="{AC080239-2D43-43C0-8AA1-61BFFE0BBC63}"/>
              </a:ext>
            </a:extLst>
          </p:cNvPr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172" name="Google Shape;172;p8">
            <a:extLst>
              <a:ext uri="{FF2B5EF4-FFF2-40B4-BE49-F238E27FC236}">
                <a16:creationId xmlns:a16="http://schemas.microsoft.com/office/drawing/2014/main" id="{91415FC8-D543-8F78-6CEE-50E292FAC9E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15250" y="5566410"/>
            <a:ext cx="1258580" cy="1200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9446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B654522-8F19-D123-6487-28FF59623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  <a:t>UVJETI PRIHVATLJIVOSTI PROJEKTNOG PARTNERA</a:t>
            </a:r>
            <a:endParaRPr lang="hr-HR" dirty="0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D84E2EE7-66BD-A30B-FA12-4FEC42946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318657"/>
            <a:ext cx="7200900" cy="3581400"/>
          </a:xfrm>
        </p:spPr>
        <p:txBody>
          <a:bodyPr>
            <a:normAutofit/>
          </a:bodyPr>
          <a:lstStyle/>
          <a:p>
            <a:pPr marL="342900" lvl="0" algn="just">
              <a:spcBef>
                <a:spcPts val="0"/>
              </a:spcBef>
              <a:buSzPct val="100000"/>
              <a:buFont typeface="Wingdings" panose="05000000000000000000" pitchFamily="2" charset="2"/>
              <a:buChar char="§"/>
            </a:pPr>
            <a:r>
              <a:rPr lang="hr-HR" sz="2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Ako se projekt provodi u partnerstvu, projektni partner mora zadovoljiti jednake uvjete prihvatljivosti kao i korisnik – glavni partner. </a:t>
            </a:r>
          </a:p>
          <a:p>
            <a:pPr marL="342900" lvl="0" algn="just">
              <a:spcBef>
                <a:spcPts val="0"/>
              </a:spcBef>
              <a:buSzPct val="100000"/>
              <a:buFont typeface="Wingdings" panose="05000000000000000000" pitchFamily="2" charset="2"/>
              <a:buChar char="§"/>
            </a:pPr>
            <a:endParaRPr lang="hr-HR" sz="23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algn="just">
              <a:spcBef>
                <a:spcPts val="0"/>
              </a:spcBef>
              <a:buSzPct val="100000"/>
              <a:buFont typeface="Wingdings" panose="05000000000000000000" pitchFamily="2" charset="2"/>
              <a:buChar char="§"/>
            </a:pPr>
            <a:r>
              <a:rPr lang="hr-HR" sz="2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Podaci o projektnom partneru i projektne aktivnosti te zadaće projektnog partnera moraju biti jasno specificirane u Prijavnom obrascu Zahtjeva za potporu (Obrazac 1.), Planu projektnih aktivnosti (Obrazac 2.) i Sporazumu o partnerstvu (Obrazac 3.), koji su sastavni dio ovog LAG natječaja.</a:t>
            </a:r>
          </a:p>
          <a:p>
            <a:pPr marL="342900" lvl="0" algn="just">
              <a:spcBef>
                <a:spcPts val="0"/>
              </a:spcBef>
              <a:buSzPct val="100000"/>
              <a:buFont typeface="Wingdings" panose="05000000000000000000" pitchFamily="2" charset="2"/>
              <a:buChar char="§"/>
            </a:pP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algn="just">
              <a:spcBef>
                <a:spcPts val="0"/>
              </a:spcBef>
              <a:buSzPct val="100000"/>
              <a:buFont typeface="Wingdings" panose="05000000000000000000" pitchFamily="2" charset="2"/>
              <a:buChar char="§"/>
            </a:pP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58C058A8-1EA6-C900-1427-2E28B47F50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04" y="5486344"/>
            <a:ext cx="1280271" cy="1280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444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>
          <a:extLst>
            <a:ext uri="{FF2B5EF4-FFF2-40B4-BE49-F238E27FC236}">
              <a16:creationId xmlns:a16="http://schemas.microsoft.com/office/drawing/2014/main" id="{A35E344C-CD44-7ECA-9D63-A0EDD8E9A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8">
            <a:extLst>
              <a:ext uri="{FF2B5EF4-FFF2-40B4-BE49-F238E27FC236}">
                <a16:creationId xmlns:a16="http://schemas.microsoft.com/office/drawing/2014/main" id="{63FAFF9B-16DC-DFFF-734B-5746D8EB439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28700" y="385967"/>
            <a:ext cx="7692390" cy="551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ndara"/>
              <a:buNone/>
            </a:pPr>
            <a:r>
              <a:rPr lang="hr-HR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  <a:t>PRIJAVITELJI S PROJEKTIMA NA DRUGIM NATJEČAJIMA (EU I JAVNI IZVORI U RH)</a:t>
            </a:r>
            <a:endParaRPr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0" name="Google Shape;170;p8">
            <a:extLst>
              <a:ext uri="{FF2B5EF4-FFF2-40B4-BE49-F238E27FC236}">
                <a16:creationId xmlns:a16="http://schemas.microsoft.com/office/drawing/2014/main" id="{F94B9FB9-8CC0-1315-42D2-A15DFAD920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75008" y="1405890"/>
            <a:ext cx="7946082" cy="4750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Korisnik neke druge intervencije iz Strateškog plana ZPP-a se može prijaviti na ovaj natječaj, pod uvjetom da ne prijavljuje iste prihvatljive troškove.</a:t>
            </a:r>
          </a:p>
          <a:p>
            <a:pPr marL="0" lvl="0" indent="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Isti prihvatljivi troškovi ne smiju biti predmet nijednog drugog financiranja iz fondova Europske unije.</a:t>
            </a:r>
          </a:p>
          <a:p>
            <a:pPr marL="0" lvl="0" indent="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Isti projekt može primiti potporu i iz drugih izvora Europske unije samo ako ukupni kumulativni iznos potpore dodijeljen u okviru različitih oblika potpore ne premašuje 200.000,00 EUR te uz izbjegavanje dvostrukog financiranja istih prihvatljivih troškova.</a:t>
            </a:r>
          </a:p>
          <a:p>
            <a:pPr marL="0" lvl="0" indent="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spcBef>
                <a:spcPts val="0"/>
              </a:spcBef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Ako je dio prihvatljivih troškova već financiran iz javnih izvora Republike Hrvatske i ukupna javna potpora premaši dopušteni intenzitet ili maksimalnih 200.000,00 EUR, iznos potpore za dodjelu ili isplatu smanjuje se tako da ukupna javna sredstva ostanu unutar tih ograničenja.</a:t>
            </a:r>
          </a:p>
        </p:txBody>
      </p:sp>
      <p:sp>
        <p:nvSpPr>
          <p:cNvPr id="171" name="Google Shape;171;p8">
            <a:extLst>
              <a:ext uri="{FF2B5EF4-FFF2-40B4-BE49-F238E27FC236}">
                <a16:creationId xmlns:a16="http://schemas.microsoft.com/office/drawing/2014/main" id="{A5EC4B00-1ED8-7A96-4D53-97ABDECD0EED}"/>
              </a:ext>
            </a:extLst>
          </p:cNvPr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172" name="Google Shape;172;p8">
            <a:extLst>
              <a:ext uri="{FF2B5EF4-FFF2-40B4-BE49-F238E27FC236}">
                <a16:creationId xmlns:a16="http://schemas.microsoft.com/office/drawing/2014/main" id="{A80CBE02-87D9-D161-0CAB-F4FB7351A60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29398" y="187245"/>
            <a:ext cx="1068882" cy="10287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01171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"/>
          <p:cNvSpPr txBox="1">
            <a:spLocks noGrp="1"/>
          </p:cNvSpPr>
          <p:nvPr>
            <p:ph type="title"/>
          </p:nvPr>
        </p:nvSpPr>
        <p:spPr>
          <a:xfrm>
            <a:off x="1028700" y="305547"/>
            <a:ext cx="7200900" cy="99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ndara"/>
              <a:buNone/>
            </a:pP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  <a:t>BROJ ZAHTJEVA ZA POTPORU PO KORISNIKU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8" name="Google Shape;178;p9"/>
          <p:cNvSpPr txBox="1">
            <a:spLocks noGrp="1"/>
          </p:cNvSpPr>
          <p:nvPr>
            <p:ph type="body" idx="1"/>
          </p:nvPr>
        </p:nvSpPr>
        <p:spPr>
          <a:xfrm>
            <a:off x="1028700" y="1714500"/>
            <a:ext cx="7431732" cy="4366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just">
              <a:spcBef>
                <a:spcPts val="0"/>
              </a:spcBef>
              <a:spcAft>
                <a:spcPts val="600"/>
              </a:spcAft>
              <a:buSzPts val="2400"/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Korisnik i njegova partnerska i/ili povezana poduzeća mogu podnijeti </a:t>
            </a:r>
            <a:r>
              <a:rPr lang="hr-H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najviše 2 zahtjeva za potporu</a:t>
            </a: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 unutar ovog Natječaja</a:t>
            </a:r>
          </a:p>
          <a:p>
            <a:pPr marL="342900" lvl="0" algn="just">
              <a:spcBef>
                <a:spcPts val="0"/>
              </a:spcBef>
              <a:spcAft>
                <a:spcPts val="600"/>
              </a:spcAft>
              <a:buSzPts val="2400"/>
              <a:buFont typeface="Wingdings" panose="05000000000000000000" pitchFamily="2" charset="2"/>
              <a:buChar char="§"/>
            </a:pPr>
            <a:endParaRPr lang="hr-HR" sz="24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342900" lvl="0" algn="just" rtl="0">
              <a:lnSpc>
                <a:spcPct val="94000"/>
              </a:lnSpc>
              <a:spcBef>
                <a:spcPts val="0"/>
              </a:spcBef>
              <a:spcAft>
                <a:spcPts val="600"/>
              </a:spcAft>
              <a:buClr>
                <a:schemeClr val="dk2"/>
              </a:buClr>
              <a:buSzPts val="2400"/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U slučaju podnošenja više zahtjeva za potporu, u obzir će se uzeti Zahtjev za potporu koji je najranije podnesen, a ostale će se isključiti iz ovog Natječaja.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9" name="Google Shape;179;p9"/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180" name="Google Shape;180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75131" y="5272585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1"/>
          <p:cNvSpPr txBox="1">
            <a:spLocks noGrp="1"/>
          </p:cNvSpPr>
          <p:nvPr>
            <p:ph type="title"/>
          </p:nvPr>
        </p:nvSpPr>
        <p:spPr>
          <a:xfrm>
            <a:off x="1028700" y="363716"/>
            <a:ext cx="7200900" cy="1049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hr-HR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PRIHVATLJIVOST PROJEKTA</a:t>
            </a:r>
            <a:endParaRPr sz="4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" name="Google Shape;194;p11"/>
          <p:cNvSpPr txBox="1">
            <a:spLocks noGrp="1"/>
          </p:cNvSpPr>
          <p:nvPr>
            <p:ph type="body" idx="1"/>
          </p:nvPr>
        </p:nvSpPr>
        <p:spPr>
          <a:xfrm>
            <a:off x="1028700" y="1268730"/>
            <a:ext cx="7863780" cy="4652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47500" lnSpcReduction="20000"/>
          </a:bodyPr>
          <a:lstStyle/>
          <a:p>
            <a:pPr marL="384048" lvl="0" indent="-266573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hr-HR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Kako bi bio prihvatljiv, projekt mora udovoljavati sljedećim uvjetima:</a:t>
            </a:r>
          </a:p>
          <a:p>
            <a:pPr marL="384048" lvl="0" indent="-266573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hr-HR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biti usklađen s ciljevima iz LRS iz Priloga 3. ovog Natječaja</a:t>
            </a:r>
          </a:p>
          <a:p>
            <a:pPr marL="384048" lvl="0" indent="-266573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hr-HR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biti usklađen s jednim ili više specifičnih ciljeva SP ZPP iz Priloga 2. ovog Natječaja</a:t>
            </a:r>
          </a:p>
          <a:p>
            <a:pPr marL="384048" lvl="0" indent="-266573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hr-HR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provoditi se na području LAG-a na kojem korisnik na LAG natječaju podnosi zahtjev za potporu</a:t>
            </a:r>
          </a:p>
          <a:p>
            <a:pPr marL="384048" lvl="0" indent="-266573">
              <a:spcBef>
                <a:spcPts val="1200"/>
              </a:spcBef>
              <a:buSzPct val="100000"/>
              <a:buNone/>
            </a:pPr>
            <a:r>
              <a:rPr lang="hr-HR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ukupni iznos projekta ne smije biti veći od 300.000,00 EUR (bez PDV-a) </a:t>
            </a:r>
          </a:p>
          <a:p>
            <a:pPr marL="384048" lvl="0" indent="-266573">
              <a:spcBef>
                <a:spcPts val="1200"/>
              </a:spcBef>
              <a:buSzPct val="100000"/>
              <a:buNone/>
            </a:pPr>
            <a:r>
              <a:rPr lang="hr-HR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biti usklađen sa pravilima državne potpore, ako je primjenjivo</a:t>
            </a:r>
          </a:p>
          <a:p>
            <a:pPr marL="384048" lvl="0" indent="-266573">
              <a:spcBef>
                <a:spcPts val="1200"/>
              </a:spcBef>
              <a:buSzPct val="100000"/>
              <a:buNone/>
            </a:pPr>
            <a:r>
              <a:rPr lang="hr-HR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6. biti usklađeno s EU i RH zakonodavstvom koje se odnosi na predmetni projekt </a:t>
            </a:r>
          </a:p>
          <a:p>
            <a:pPr marL="384048" lvl="0" indent="-266573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hr-HR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projektne aktivnosti moraju direktno utjecati na ostvarenje cilja projekta i biti izravno povezane s provedbom projekta</a:t>
            </a:r>
          </a:p>
          <a:p>
            <a:pPr marL="384048" lvl="0" indent="-266573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hr-HR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cilj projekta mora biti ostvaren</a:t>
            </a:r>
          </a:p>
          <a:p>
            <a:pPr marL="384048" lvl="0" indent="-266573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" name="Google Shape;195;p11"/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196" name="Google Shape;196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27105" y="5346561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>
          <a:extLst>
            <a:ext uri="{FF2B5EF4-FFF2-40B4-BE49-F238E27FC236}">
              <a16:creationId xmlns:a16="http://schemas.microsoft.com/office/drawing/2014/main" id="{25A74F20-07D6-7405-97B1-5F9AE6C1D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1">
            <a:extLst>
              <a:ext uri="{FF2B5EF4-FFF2-40B4-BE49-F238E27FC236}">
                <a16:creationId xmlns:a16="http://schemas.microsoft.com/office/drawing/2014/main" id="{BEECD95F-B035-C11F-5E7C-143779FD92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28700" y="363716"/>
            <a:ext cx="7200900" cy="1049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hr-HR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PRIHVATLJIVOST PROJEKTA</a:t>
            </a:r>
            <a:endParaRPr sz="4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" name="Google Shape;194;p11">
            <a:extLst>
              <a:ext uri="{FF2B5EF4-FFF2-40B4-BE49-F238E27FC236}">
                <a16:creationId xmlns:a16="http://schemas.microsoft.com/office/drawing/2014/main" id="{A14FD454-228F-0FFB-6DD0-DC7D678234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60041" y="1178617"/>
            <a:ext cx="7863780" cy="5097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84048" lvl="0" indent="-266573">
              <a:spcBef>
                <a:spcPts val="1200"/>
              </a:spcBef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imati izrađenu svu potrebnu dokumentaciju i/ili ishođene sve akte od strane nadležnih upravnih tijela koja se odnosi na predmetno ulaganje sukladno svim primjenjivim propisima koji uređuju ta područja (područje gradnje i prostornog uređenja, zaštite okoliša, voda, šumarstva, obnovljivih izvora energije, veterinarstva i sva ostala primjenjiva područja)</a:t>
            </a:r>
          </a:p>
          <a:p>
            <a:pPr marL="384048" lvl="0" indent="-266573">
              <a:spcBef>
                <a:spcPts val="1200"/>
              </a:spcBef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Iznimno, u slučaju da korisnik u trenutku podnošenja zahtjeva za potporu na ovaj Natječaj nema ishođene akte od strane nadležnih upravnih tijela, u skladu s prilogom I. ovog Natječaja, koji se odnose na predmetno ulaganje sukladno svim primjenjivim propisima koji uređuju ta područja, obvezan je iste ishoditi i dostaviti najkasnije tijekom postupka dodjele sredstava u Agenciju za plaćanja. </a:t>
            </a:r>
          </a:p>
          <a:p>
            <a:pPr marL="384048" lvl="0" indent="-266573">
              <a:spcBef>
                <a:spcPts val="1200"/>
              </a:spcBef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 korisnik mora biti vlasnik nekretnine koja je predmet ulaganja ili dokazati pravni interes nad nekretninom koja je predmet ulaganja</a:t>
            </a:r>
          </a:p>
          <a:p>
            <a:pPr marL="384048" lvl="0" indent="-266573">
              <a:spcBef>
                <a:spcPts val="1200"/>
              </a:spcBef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11. građevina koja je predmet ulaganja mora biti postojeća (legalna)</a:t>
            </a:r>
          </a:p>
        </p:txBody>
      </p:sp>
      <p:sp>
        <p:nvSpPr>
          <p:cNvPr id="195" name="Google Shape;195;p11">
            <a:extLst>
              <a:ext uri="{FF2B5EF4-FFF2-40B4-BE49-F238E27FC236}">
                <a16:creationId xmlns:a16="http://schemas.microsoft.com/office/drawing/2014/main" id="{7009ECB8-C054-B2A9-84D8-D426940B8132}"/>
              </a:ext>
            </a:extLst>
          </p:cNvPr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196" name="Google Shape;196;p11">
            <a:extLst>
              <a:ext uri="{FF2B5EF4-FFF2-40B4-BE49-F238E27FC236}">
                <a16:creationId xmlns:a16="http://schemas.microsoft.com/office/drawing/2014/main" id="{7BD72109-9831-E533-A78E-8268717A22A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7274" y="5577662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33447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3"/>
          <p:cNvSpPr txBox="1">
            <a:spLocks noGrp="1"/>
          </p:cNvSpPr>
          <p:nvPr>
            <p:ph type="title"/>
          </p:nvPr>
        </p:nvSpPr>
        <p:spPr>
          <a:xfrm>
            <a:off x="1028700" y="385966"/>
            <a:ext cx="7200900" cy="9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hr-HR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PRIHVATLJIVE AKTIVNOSTI</a:t>
            </a:r>
            <a:endParaRPr sz="4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0" name="Google Shape;210;p13"/>
          <p:cNvSpPr txBox="1">
            <a:spLocks noGrp="1"/>
          </p:cNvSpPr>
          <p:nvPr>
            <p:ph type="body" idx="1"/>
          </p:nvPr>
        </p:nvSpPr>
        <p:spPr>
          <a:xfrm>
            <a:off x="897255" y="1146462"/>
            <a:ext cx="7463790" cy="4968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Potpora se dodjeljuje u obliku bespovratnih financijskih sredstava u svrhu projekata usmjerenih na zaštitu i promociju kulturne i turističke baštine te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povezivanje sa turističkim sektorom, a koji se odnose na: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endParaRPr lang="hr-HR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>
              <a:lnSpc>
                <a:spcPct val="100000"/>
              </a:lnSpc>
              <a:spcBef>
                <a:spcPts val="0"/>
              </a:spcBef>
              <a:buSzPct val="100000"/>
              <a:buAutoNum type="arabicPeriod"/>
            </a:pPr>
            <a: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Opremanje (u  širem  smislu  riječi ); nabava opreme, inventara i sredstava potrebnih za provedbu projektnih aktivnosti poput: narodnih nošnji, tradicijskih instrumenata, didaktičke opreme, opreme za edukaciju, interpretaciju, sport i rekreaciju u prirodi, opreme za društvene i kulturne programe, izložbene opreme, </a:t>
            </a:r>
            <a:r>
              <a:rPr lang="hr-HR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ekoopreme</a:t>
            </a:r>
            <a: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opreme za radionice i dr.) </a:t>
            </a:r>
          </a:p>
          <a:p>
            <a:pPr marL="342900" lvl="0">
              <a:lnSpc>
                <a:spcPct val="100000"/>
              </a:lnSpc>
              <a:spcBef>
                <a:spcPts val="0"/>
              </a:spcBef>
              <a:buSzPct val="100000"/>
              <a:buAutoNum type="arabicPeriod"/>
            </a:pPr>
            <a:endParaRPr lang="hr-HR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građenje i/ili opremanje objekata u svrhu obavljanja djelatnosti (gradnja, rekonstrukcija, adaptacija, sanacija i/ili održavanje objekata, prostora ili manjih infrastrukturnih elemenata koji su u funkciji očuvanja/interpretacije baštine i okoliša, provedbe edukacija, društvenih, kulturnih ili turističkih programa; npr. kuće baštine, informativni centri, interpretacijske točke, nadstrešnice, edukativne postaje i dr.)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endParaRPr lang="hr-HR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digitalizacija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endParaRPr lang="hr-HR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marketinške- promotivne aktivnosti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endParaRPr lang="hr-H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1" name="Google Shape;211;p13"/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212" name="Google Shape;212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89431" y="5346561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>
          <a:extLst>
            <a:ext uri="{FF2B5EF4-FFF2-40B4-BE49-F238E27FC236}">
              <a16:creationId xmlns:a16="http://schemas.microsoft.com/office/drawing/2014/main" id="{8ABB1797-6B69-BF24-3EE0-0E99CDE2C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3">
            <a:extLst>
              <a:ext uri="{FF2B5EF4-FFF2-40B4-BE49-F238E27FC236}">
                <a16:creationId xmlns:a16="http://schemas.microsoft.com/office/drawing/2014/main" id="{451BCCF1-602C-831A-760E-2B8B37F61B9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45896" y="200496"/>
            <a:ext cx="7200900" cy="9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hr-HR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PRIHVATLJIVE AKTIVNOSTI</a:t>
            </a:r>
            <a:endParaRPr sz="4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0" name="Google Shape;210;p13">
            <a:extLst>
              <a:ext uri="{FF2B5EF4-FFF2-40B4-BE49-F238E27FC236}">
                <a16:creationId xmlns:a16="http://schemas.microsoft.com/office/drawing/2014/main" id="{08058053-657A-0D92-1CC1-FC81DC6AEA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40105" y="999241"/>
            <a:ext cx="7463790" cy="5281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edukacijsko- informativne aktivnosti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Prilagodba novouvedenim standardima u skladu s člankom 73.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stavkom 5. Uredbe (EU) br. 2021/2115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kupnja zemljišta i/ili građevina  radi realizacije projekta, do 10% vrijednosti ukupno prihvatljivih troškova projekta (bez općih troškova) ako je zemljište ili objekt nužan za provedbu projektnih aktivnosti, npr. kupnja prostora za kuću baštine, info-punkt ili interpretacijsku točku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8. Opći troškovi (troškovi pripreme i provedbe projekta, projektiranje, nadzor, konzultantske usluge, stručna podrška, istraživanja, studije, elaborati, autorske usluge, prijevod, i dr.) 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indent="-457200">
              <a:lnSpc>
                <a:spcPct val="100000"/>
              </a:lnSpc>
              <a:spcBef>
                <a:spcPts val="0"/>
              </a:spcBef>
              <a:buSzPct val="100000"/>
              <a:buAutoNum type="arabicPeriod" startAt="9"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Druge aktivnosti u izravnoj vezi s ciljevima intervencije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SzPct val="100000"/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(aktivnosti koje nisu izrijekom navedene pod točkama 1.1.–1.8., a doprinose ciljevima 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1" name="Google Shape;211;p13">
            <a:extLst>
              <a:ext uri="{FF2B5EF4-FFF2-40B4-BE49-F238E27FC236}">
                <a16:creationId xmlns:a16="http://schemas.microsoft.com/office/drawing/2014/main" id="{DB9EE57F-A3EB-D47B-6EAC-512E0A11C912}"/>
              </a:ext>
            </a:extLst>
          </p:cNvPr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212" name="Google Shape;212;p13">
            <a:extLst>
              <a:ext uri="{FF2B5EF4-FFF2-40B4-BE49-F238E27FC236}">
                <a16:creationId xmlns:a16="http://schemas.microsoft.com/office/drawing/2014/main" id="{7010D0C3-C6A0-B18B-35B5-80AA18509C2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3662" y="5191696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992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>
          <a:extLst>
            <a:ext uri="{FF2B5EF4-FFF2-40B4-BE49-F238E27FC236}">
              <a16:creationId xmlns:a16="http://schemas.microsoft.com/office/drawing/2014/main" id="{91E92FE1-4535-A462-FF4C-4D168112F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5">
            <a:extLst>
              <a:ext uri="{FF2B5EF4-FFF2-40B4-BE49-F238E27FC236}">
                <a16:creationId xmlns:a16="http://schemas.microsoft.com/office/drawing/2014/main" id="{287CD666-64DC-D24B-15C1-8821E8AEC82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hr-HR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PRIHVATLJIVI TROŠKOVI</a:t>
            </a:r>
            <a:endParaRPr sz="4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6" name="Google Shape;226;p15">
            <a:extLst>
              <a:ext uri="{FF2B5EF4-FFF2-40B4-BE49-F238E27FC236}">
                <a16:creationId xmlns:a16="http://schemas.microsoft.com/office/drawing/2014/main" id="{A12D1286-B583-A92C-B48D-5200A5CE97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17834" y="1428750"/>
            <a:ext cx="7777526" cy="4983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127000" lvl="0" indent="0">
              <a:spcBef>
                <a:spcPts val="0"/>
              </a:spcBef>
              <a:buSzPts val="2000"/>
              <a:buNone/>
            </a:pPr>
            <a:endParaRPr lang="hr-HR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69900" lvl="0">
              <a:spcBef>
                <a:spcPts val="0"/>
              </a:spcBef>
              <a:buSzPts val="2000"/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povezanost s projektom i nastanak u okviru projekta </a:t>
            </a:r>
          </a:p>
          <a:p>
            <a:pPr marL="469900" lvl="0">
              <a:spcBef>
                <a:spcPts val="0"/>
              </a:spcBef>
              <a:buSzPts val="2000"/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plaćanje dobavljačima roba, izvođačima radova te pružateljima usluga </a:t>
            </a:r>
            <a:r>
              <a:rPr lang="pl-P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putem računa ili drugih dokumenata jednako dokazne vrijednosti </a:t>
            </a:r>
            <a:endParaRPr lang="hr-HR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69900" lvl="0">
              <a:spcBef>
                <a:spcPts val="0"/>
              </a:spcBef>
              <a:buSzPts val="2000"/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evidentiranje računa u poslovnim knjigama korisnika, u skladu sa nacionalnim zakonodavstvom </a:t>
            </a:r>
          </a:p>
          <a:p>
            <a:pPr marL="469900">
              <a:spcBef>
                <a:spcPts val="0"/>
              </a:spcBef>
              <a:buSzPts val="2000"/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Ponuda/predračun ne smije biti datiran prije datuma nastanka navedenog na odabranoj ponudi</a:t>
            </a:r>
          </a:p>
          <a:p>
            <a:pPr marL="469900" marR="0" lvl="0" indent="-342900" algn="l" defTabSz="914400" rtl="0" eaLnBrk="1" fontAlgn="auto" latinLnBrk="0" hangingPunct="1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2000"/>
              <a:buFont typeface="Wingdings" panose="05000000000000000000" pitchFamily="2" charset="2"/>
              <a:buChar char="§"/>
              <a:tabLst/>
              <a:defRPr/>
            </a:pPr>
            <a:r>
              <a:rPr kumimoji="0" lang="hr-HR" sz="2400" b="0" i="0" u="none" strike="noStrike" kern="0" cap="none" spc="0" normalizeH="0" baseline="0" noProof="0" dirty="0">
                <a:ln>
                  <a:noFill/>
                </a:ln>
                <a:solidFill>
                  <a:srgbClr val="191B0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Libre Franklin"/>
              </a:rPr>
              <a:t>provođenje postupaka nabave u skladu s propisima i pravilima</a:t>
            </a:r>
          </a:p>
          <a:p>
            <a:pPr marL="469900">
              <a:spcBef>
                <a:spcPts val="0"/>
              </a:spcBef>
              <a:buClr>
                <a:srgbClr val="191B0E"/>
              </a:buClr>
              <a:buSzPts val="2000"/>
              <a:buFont typeface="Wingdings" panose="05000000000000000000" pitchFamily="2" charset="2"/>
              <a:buChar char="§"/>
              <a:defRPr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 smije biti utvrđen sukob interesa između korisnika (naručitelja) i gospodarskog subjekta (ponuditelja)</a:t>
            </a:r>
          </a:p>
          <a:p>
            <a:pPr marL="469900">
              <a:spcBef>
                <a:spcPts val="0"/>
              </a:spcBef>
              <a:buClr>
                <a:srgbClr val="191B0E"/>
              </a:buClr>
              <a:buSzPts val="2000"/>
              <a:buFont typeface="Wingdings" panose="05000000000000000000" pitchFamily="2" charset="2"/>
              <a:buChar char="§"/>
              <a:defRPr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usklađenost s odredbama članka 36. Uredbe (EU) br. 2021/2116 koje se odnose na zabranu dvostrukog financiranja</a:t>
            </a:r>
          </a:p>
          <a:p>
            <a:pPr marL="469900">
              <a:spcBef>
                <a:spcPts val="0"/>
              </a:spcBef>
              <a:buClr>
                <a:srgbClr val="191B0E"/>
              </a:buClr>
              <a:buSzPts val="2000"/>
              <a:buFont typeface="Wingdings" panose="05000000000000000000" pitchFamily="2" charset="2"/>
              <a:buChar char="§"/>
              <a:defRPr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aktivnosti vezane uz projekt ne smiju započeti prije podnošenja zahtjeva za potporu, osim pripremnih aktivnosti (opći troškovi, kupnja zemljišta i objekta)</a:t>
            </a:r>
            <a:endParaRPr lang="hr-HR" sz="2400" dirty="0"/>
          </a:p>
          <a:p>
            <a:pPr marL="469900">
              <a:spcBef>
                <a:spcPts val="0"/>
              </a:spcBef>
              <a:buClr>
                <a:srgbClr val="191B0E"/>
              </a:buClr>
              <a:buSzPts val="2000"/>
              <a:buFont typeface="Wingdings" panose="05000000000000000000" pitchFamily="2" charset="2"/>
              <a:buChar char="§"/>
              <a:defRPr/>
            </a:pPr>
            <a:endParaRPr lang="hr-HR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69900">
              <a:spcBef>
                <a:spcPts val="0"/>
              </a:spcBef>
              <a:buClr>
                <a:srgbClr val="191B0E"/>
              </a:buClr>
              <a:buSzPts val="2000"/>
              <a:buFont typeface="Wingdings" panose="05000000000000000000" pitchFamily="2" charset="2"/>
              <a:buChar char="§"/>
              <a:defRPr/>
            </a:pPr>
            <a:endParaRPr lang="hr-HR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69900">
              <a:spcBef>
                <a:spcPts val="0"/>
              </a:spcBef>
              <a:buClr>
                <a:srgbClr val="191B0E"/>
              </a:buClr>
              <a:buSzPts val="2000"/>
              <a:buFont typeface="Wingdings" panose="05000000000000000000" pitchFamily="2" charset="2"/>
              <a:buChar char="§"/>
              <a:defRPr/>
            </a:pPr>
            <a:endParaRPr lang="hr-HR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69900" marR="0" lvl="0" indent="-342900" algn="l" defTabSz="914400" rtl="0" eaLnBrk="1" fontAlgn="auto" latinLnBrk="0" hangingPunct="1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2000"/>
              <a:buFont typeface="Wingdings" panose="05000000000000000000" pitchFamily="2" charset="2"/>
              <a:buChar char="§"/>
              <a:tabLst/>
              <a:defRPr/>
            </a:pPr>
            <a:endParaRPr kumimoji="0" lang="hr-HR" sz="2400" b="0" i="0" u="none" strike="noStrike" kern="0" cap="none" spc="0" normalizeH="0" baseline="0" noProof="0" dirty="0">
              <a:ln>
                <a:noFill/>
              </a:ln>
              <a:solidFill>
                <a:srgbClr val="191B0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Libre Franklin"/>
            </a:endParaRPr>
          </a:p>
          <a:p>
            <a:pPr marL="469900">
              <a:spcBef>
                <a:spcPts val="0"/>
              </a:spcBef>
              <a:buSzPts val="2000"/>
              <a:buFont typeface="Wingdings" panose="05000000000000000000" pitchFamily="2" charset="2"/>
              <a:buChar char="§"/>
            </a:pP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69900" lvl="0">
              <a:spcBef>
                <a:spcPts val="0"/>
              </a:spcBef>
              <a:buSzPts val="2000"/>
              <a:buFont typeface="Wingdings" panose="05000000000000000000" pitchFamily="2" charset="2"/>
              <a:buChar char="§"/>
            </a:pPr>
            <a:endParaRPr lang="hr-HR" dirty="0"/>
          </a:p>
        </p:txBody>
      </p:sp>
      <p:sp>
        <p:nvSpPr>
          <p:cNvPr id="227" name="Google Shape;227;p15">
            <a:extLst>
              <a:ext uri="{FF2B5EF4-FFF2-40B4-BE49-F238E27FC236}">
                <a16:creationId xmlns:a16="http://schemas.microsoft.com/office/drawing/2014/main" id="{EFEBD595-2225-8A4A-7314-67D05095B6C1}"/>
              </a:ext>
            </a:extLst>
          </p:cNvPr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228" name="Google Shape;228;p15">
            <a:extLst>
              <a:ext uri="{FF2B5EF4-FFF2-40B4-BE49-F238E27FC236}">
                <a16:creationId xmlns:a16="http://schemas.microsoft.com/office/drawing/2014/main" id="{31B64D0B-F117-5B2D-8C71-1EE8CA3D73A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85997" y="281095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23399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>
          <a:extLst>
            <a:ext uri="{FF2B5EF4-FFF2-40B4-BE49-F238E27FC236}">
              <a16:creationId xmlns:a16="http://schemas.microsoft.com/office/drawing/2014/main" id="{B9B6BE5A-AA2D-65E9-E476-AFC7A4165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5">
            <a:extLst>
              <a:ext uri="{FF2B5EF4-FFF2-40B4-BE49-F238E27FC236}">
                <a16:creationId xmlns:a16="http://schemas.microsoft.com/office/drawing/2014/main" id="{DC508E6B-D80D-B53A-DF67-4A5368C812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28699" y="685800"/>
            <a:ext cx="7889057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hr-HR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NEPRIHVATLJIVI TROŠKOVI</a:t>
            </a:r>
            <a:endParaRPr sz="4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6" name="Google Shape;226;p15">
            <a:extLst>
              <a:ext uri="{FF2B5EF4-FFF2-40B4-BE49-F238E27FC236}">
                <a16:creationId xmlns:a16="http://schemas.microsoft.com/office/drawing/2014/main" id="{190581FD-09FE-71B1-EE14-E2A9E254B4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2920" y="1428750"/>
            <a:ext cx="8526780" cy="5043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 lvl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Wingdings" panose="05000000000000000000" pitchFamily="2" charset="2"/>
              <a:buChar char="§"/>
            </a:pP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porez na dodanu vrijednost (PDV) u slučaju da je korisnik porezni obveznik upisan u registar obveznika PDV-a te ima pravo na odbitak pretporeza (PDV-a)</a:t>
            </a:r>
          </a:p>
          <a:p>
            <a:pPr marL="469900" lvl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Wingdings" panose="05000000000000000000" pitchFamily="2" charset="2"/>
              <a:buChar char="§"/>
            </a:pP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drugi porezi te propisane naknade i doprinosi, osim ako korisniku porezi i doprinosi nisu </a:t>
            </a:r>
            <a:r>
              <a:rPr lang="hr-HR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povrativi</a:t>
            </a:r>
            <a:endParaRPr lang="hr-HR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69900" lvl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Wingdings" panose="05000000000000000000" pitchFamily="2" charset="2"/>
              <a:buChar char="§"/>
            </a:pP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kamate i ostali financijski troškovi (troškovi za vođenje računa, tečajne razlike, troškovi garancije, troškovi kredita i sl.)</a:t>
            </a:r>
          </a:p>
          <a:p>
            <a:pPr marL="469900" lvl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Wingdings" panose="05000000000000000000" pitchFamily="2" charset="2"/>
              <a:buChar char="§"/>
            </a:pP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vozila, osim gospodarskih vozila</a:t>
            </a:r>
          </a:p>
          <a:p>
            <a:pPr marL="469900" lvl="0">
              <a:spcBef>
                <a:spcPts val="0"/>
              </a:spcBef>
              <a:buSzPts val="2000"/>
              <a:buFont typeface="Wingdings" panose="05000000000000000000" pitchFamily="2" charset="2"/>
              <a:buChar char="§"/>
            </a:pP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svi troškovi amortizacije</a:t>
            </a:r>
          </a:p>
          <a:p>
            <a:pPr marL="469900" lvl="0">
              <a:spcBef>
                <a:spcPts val="0"/>
              </a:spcBef>
              <a:buSzPts val="2000"/>
              <a:buFont typeface="Wingdings" panose="05000000000000000000" pitchFamily="2" charset="2"/>
              <a:buChar char="§"/>
            </a:pP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troškovi vezani uz ugovor o leasingu</a:t>
            </a:r>
          </a:p>
          <a:p>
            <a:pPr marL="469900" lvl="0">
              <a:spcBef>
                <a:spcPts val="0"/>
              </a:spcBef>
              <a:buSzPts val="2000"/>
              <a:buFont typeface="Wingdings" panose="05000000000000000000" pitchFamily="2" charset="2"/>
              <a:buChar char="§"/>
            </a:pP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operativni troškovi (sirovine, materijali, energija, režijski troškovi i </a:t>
            </a:r>
            <a:r>
              <a:rPr lang="hr-HR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</a:t>
            </a: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469900" lvl="0">
              <a:spcBef>
                <a:spcPts val="0"/>
              </a:spcBef>
              <a:buSzPts val="2000"/>
              <a:buFont typeface="Wingdings" panose="05000000000000000000" pitchFamily="2" charset="2"/>
              <a:buChar char="§"/>
            </a:pP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plaće i druge naknade osoba koje nisu izravno povezane s projektom </a:t>
            </a:r>
          </a:p>
          <a:p>
            <a:pPr marL="469900" lvl="0">
              <a:spcBef>
                <a:spcPts val="0"/>
              </a:spcBef>
              <a:buSzPts val="2000"/>
              <a:buFont typeface="Wingdings" panose="05000000000000000000" pitchFamily="2" charset="2"/>
              <a:buChar char="§"/>
            </a:pP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novčane kazne i troškovi sudskih postupaka</a:t>
            </a:r>
          </a:p>
          <a:p>
            <a:pPr marL="469900" lvl="0">
              <a:lnSpc>
                <a:spcPct val="100000"/>
              </a:lnSpc>
              <a:spcBef>
                <a:spcPts val="0"/>
              </a:spcBef>
              <a:buSzPts val="2000"/>
              <a:buFont typeface="Wingdings" panose="05000000000000000000" pitchFamily="2" charset="2"/>
              <a:buChar char="§"/>
            </a:pPr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plaćanje gotovinom, osim za troškove u okviru službenih putovanja izravno povezanih s provedbom projekta (troškovi javnog prijevoza, cestarine, i sl.)</a:t>
            </a:r>
          </a:p>
          <a:p>
            <a:pPr marL="127000" lvl="0" indent="0">
              <a:spcBef>
                <a:spcPts val="0"/>
              </a:spcBef>
              <a:buSzPts val="2000"/>
              <a:buNone/>
            </a:pPr>
            <a:endParaRPr lang="hr-HR" sz="2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69900" lvl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Wingdings" panose="05000000000000000000" pitchFamily="2" charset="2"/>
              <a:buChar char="§"/>
            </a:pPr>
            <a:endParaRPr lang="hr-HR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7" name="Google Shape;227;p15">
            <a:extLst>
              <a:ext uri="{FF2B5EF4-FFF2-40B4-BE49-F238E27FC236}">
                <a16:creationId xmlns:a16="http://schemas.microsoft.com/office/drawing/2014/main" id="{9EC2B260-6C29-D59F-5322-9B1C61087D5B}"/>
              </a:ext>
            </a:extLst>
          </p:cNvPr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228" name="Google Shape;228;p15">
            <a:extLst>
              <a:ext uri="{FF2B5EF4-FFF2-40B4-BE49-F238E27FC236}">
                <a16:creationId xmlns:a16="http://schemas.microsoft.com/office/drawing/2014/main" id="{3FDC6238-4F51-0DF5-DE3A-35351A9A8BB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89570" y="102870"/>
            <a:ext cx="1154430" cy="11658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5939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A9CE48-6AEF-5ADC-66FB-E0B6F8C2E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7450" y="293370"/>
            <a:ext cx="4537710" cy="697230"/>
          </a:xfrm>
        </p:spPr>
        <p:txBody>
          <a:bodyPr>
            <a:noAutofit/>
          </a:bodyPr>
          <a:lstStyle/>
          <a:p>
            <a:r>
              <a:rPr lang="hr-HR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PRAVNI OSNOV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45716F3-8B0C-6084-94E6-06F52E26BA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990600"/>
            <a:ext cx="7200900" cy="4438650"/>
          </a:xfrm>
        </p:spPr>
        <p:txBody>
          <a:bodyPr>
            <a:noAutofit/>
          </a:bodyPr>
          <a:lstStyle/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Strateški plan Zajedničke poljoprivredne politike Republike Hrvatske 2023.-2027. </a:t>
            </a:r>
          </a:p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Pravilnik o provedbi lokalnih razvojnih strategija unutar intervencije 77.06. »Potpora LEADER (CLLD) pristupu« iz Strateškog plana Zajedničke poljoprivredne politike Republike Hrvatske 2023. - 2027. (NN 113/2024 i 79/2025)  </a:t>
            </a:r>
          </a:p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Pravilnik o provedbi intervencije 77.06. »Potpora LEADER (CLLD) pristupu« iz Strateškog plana Zajedničke poljoprivredne politike Republike Hrvatske 2023. – 2027. (NN 69/2023 i 90/2024)</a:t>
            </a:r>
          </a:p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Lokalna razvojna strategija LAG-a „Prigorje – Zagorje“ za razdoblje 2023. – 2027. godine – I. izmjena, konačna verzija odobrena od strane Ministarstva poljoprivrede i APPRRR-a (63/04/2024, 30.12.2024.)</a:t>
            </a:r>
          </a:p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Pravilnik za odabir projekata na natječajima LAG-a PRIZAG      za programsko razdoblje 2023.-2027.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0FBE5F9C-35A5-B7AC-02C7-714A64ACE4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04" y="5486344"/>
            <a:ext cx="1280271" cy="1280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1145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>
          <a:extLst>
            <a:ext uri="{FF2B5EF4-FFF2-40B4-BE49-F238E27FC236}">
              <a16:creationId xmlns:a16="http://schemas.microsoft.com/office/drawing/2014/main" id="{B10A7E00-2F84-5BA0-3899-44FE388DC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5">
            <a:extLst>
              <a:ext uri="{FF2B5EF4-FFF2-40B4-BE49-F238E27FC236}">
                <a16:creationId xmlns:a16="http://schemas.microsoft.com/office/drawing/2014/main" id="{AF33B50E-5D75-5CA8-7DCC-6D81CB04AD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28699" y="385966"/>
            <a:ext cx="7889057" cy="8484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hr-HR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NEPRIHVATLJIVI TROŠKOVI</a:t>
            </a:r>
            <a:endParaRPr sz="4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6" name="Google Shape;226;p15">
            <a:extLst>
              <a:ext uri="{FF2B5EF4-FFF2-40B4-BE49-F238E27FC236}">
                <a16:creationId xmlns:a16="http://schemas.microsoft.com/office/drawing/2014/main" id="{308C1CA6-92C2-0CE6-2CFD-07F16290C4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57250" y="1085850"/>
            <a:ext cx="769239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69900">
              <a:spcBef>
                <a:spcPts val="0"/>
              </a:spcBef>
              <a:buSzPts val="2000"/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kupnja prava na plaćanje</a:t>
            </a:r>
          </a:p>
          <a:p>
            <a:pPr marL="469900" lvl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ulaganja u pošumljavanje koja nisu usklađena s okolišnim i klimatskim ciljevima u skladu s načelima održivoga gospodarenja šumama</a:t>
            </a:r>
          </a:p>
          <a:p>
            <a:pPr marL="469900" lvl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kupnja zemljišta i građevina radi realizacije projekta, iznad 10% vrijednosti ukupno prihvatljivih troškova projekta (bez općih troškova)</a:t>
            </a:r>
          </a:p>
          <a:p>
            <a:pPr marL="469900" lvl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nematerijalna imovina koja nije i neće ostati povezana s projektom za kojeg se odobrava potpora</a:t>
            </a:r>
          </a:p>
          <a:p>
            <a:pPr marL="469900" lvl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nepredviđeni radovi u gradnji i ostali nepredviđeni troškovi </a:t>
            </a:r>
          </a:p>
          <a:p>
            <a:pPr marL="469900" lvl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Wingdings" panose="05000000000000000000" pitchFamily="2" charset="2"/>
              <a:buChar char="§"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troškovi vlastitog rada korisnika kod provedbe projekta, a koji podrazumijevaju angažiranje vlastite radne snage i drugih operativnih troškova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7" name="Google Shape;227;p15">
            <a:extLst>
              <a:ext uri="{FF2B5EF4-FFF2-40B4-BE49-F238E27FC236}">
                <a16:creationId xmlns:a16="http://schemas.microsoft.com/office/drawing/2014/main" id="{256C9F6D-C4E6-50CB-7172-61A375423605}"/>
              </a:ext>
            </a:extLst>
          </p:cNvPr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228" name="Google Shape;228;p15">
            <a:extLst>
              <a:ext uri="{FF2B5EF4-FFF2-40B4-BE49-F238E27FC236}">
                <a16:creationId xmlns:a16="http://schemas.microsoft.com/office/drawing/2014/main" id="{71599D29-09AD-74EC-817B-8F176627AD6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311" y="5577662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85415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>
          <a:extLst>
            <a:ext uri="{FF2B5EF4-FFF2-40B4-BE49-F238E27FC236}">
              <a16:creationId xmlns:a16="http://schemas.microsoft.com/office/drawing/2014/main" id="{69A3CF39-1F73-E998-E15A-E2B85C967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5">
            <a:extLst>
              <a:ext uri="{FF2B5EF4-FFF2-40B4-BE49-F238E27FC236}">
                <a16:creationId xmlns:a16="http://schemas.microsoft.com/office/drawing/2014/main" id="{E07D1410-2628-A814-DA64-1485EC4084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28699" y="194310"/>
            <a:ext cx="7692391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hr-H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OPĆI TROŠKOVI</a:t>
            </a:r>
            <a:endParaRPr sz="4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6" name="Google Shape;226;p15">
            <a:extLst>
              <a:ext uri="{FF2B5EF4-FFF2-40B4-BE49-F238E27FC236}">
                <a16:creationId xmlns:a16="http://schemas.microsoft.com/office/drawing/2014/main" id="{2B440169-37E0-1FE6-C40B-D86A7240EF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57250" y="754380"/>
            <a:ext cx="7692390" cy="5269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84048" lvl="0" indent="-257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Opći troškovi prihvatljivi su do 10% vrijednosti ukupno prihvatljivih troškova projekta, ali ne više od 10.000 EUR, od kojih su:</a:t>
            </a:r>
          </a:p>
          <a:p>
            <a:pPr marL="384048" lvl="0" indent="-257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a) troškovi konzultantskih usluga u svrhu pripreme dokumentacije za prijavu na LAG natječaj, prihvatljivi su u iznosu do 2% od ukupno prihvatljivih troškova projekta bez općih troškova, ali ne više od 5.000 EUR</a:t>
            </a:r>
          </a:p>
          <a:p>
            <a:pPr marL="384048" lvl="0" indent="-257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b) troškovi projektno – tehničke dokumentacije, geodetskih usluga, elaborata i certifikata, trošak projektantskog i stručnog nadzora, troškovi vođenja/upravljanja projektom te troškovi provedbe projekta, uključujući pripremu i provedbu postupaka nabave, prihvatljivi su u iznosu od 10% od ukupno prihvatljivih troškova projekta bez općih troškova.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7" name="Google Shape;227;p15">
            <a:extLst>
              <a:ext uri="{FF2B5EF4-FFF2-40B4-BE49-F238E27FC236}">
                <a16:creationId xmlns:a16="http://schemas.microsoft.com/office/drawing/2014/main" id="{81217B7E-F4C7-0792-6984-C01D9BBA3A53}"/>
              </a:ext>
            </a:extLst>
          </p:cNvPr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228" name="Google Shape;228;p15">
            <a:extLst>
              <a:ext uri="{FF2B5EF4-FFF2-40B4-BE49-F238E27FC236}">
                <a16:creationId xmlns:a16="http://schemas.microsoft.com/office/drawing/2014/main" id="{FDB8AD23-8E00-16B7-2009-6DC9FE14FDA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7274" y="5676278"/>
            <a:ext cx="1154608" cy="11430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62791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7"/>
          <p:cNvSpPr txBox="1"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hr-H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KRITERIJI ODABIRA</a:t>
            </a:r>
            <a:endParaRPr sz="4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3" name="Google Shape;243;p17"/>
          <p:cNvSpPr txBox="1">
            <a:spLocks noGrp="1"/>
          </p:cNvSpPr>
          <p:nvPr>
            <p:ph type="body" idx="1"/>
          </p:nvPr>
        </p:nvSpPr>
        <p:spPr>
          <a:xfrm>
            <a:off x="560070" y="1268730"/>
            <a:ext cx="8291626" cy="5044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69900" lvl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Wingdings" panose="05000000000000000000" pitchFamily="2" charset="2"/>
              <a:buChar char="§"/>
            </a:pPr>
            <a:r>
              <a:rPr lang="hr-H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VRSTA PROJEKTA/NAMJENA ULAGANJA- PRIORITETNO ULAGANJE</a:t>
            </a:r>
            <a:endParaRPr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4" name="Google Shape;244;p17"/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245" name="Google Shape;245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0969" y="148412"/>
            <a:ext cx="1236879" cy="1200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DAE98B5F-C5AE-7334-2155-FABFE23D94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0341" y="2929066"/>
            <a:ext cx="7069259" cy="1705205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8"/>
          <p:cNvSpPr txBox="1"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hr-HR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KRITERIJI ODABIRA</a:t>
            </a:r>
            <a:endParaRPr sz="4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3" name="Google Shape;253;p18"/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254" name="Google Shape;254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89431" y="249309"/>
            <a:ext cx="1280338" cy="128033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283C3CE-78B6-4644-10B7-0441BF2134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663" y="1765161"/>
            <a:ext cx="7200900" cy="3581400"/>
          </a:xfrm>
        </p:spPr>
        <p:txBody>
          <a:bodyPr>
            <a:normAutofit/>
          </a:bodyPr>
          <a:lstStyle/>
          <a:p>
            <a:r>
              <a:rPr lang="hr-H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2.TIP ULAGANJA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7648B86E-3985-B08C-5F9F-4FB16E7C60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663" y="3081950"/>
            <a:ext cx="7706547" cy="1874232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9"/>
          <p:cNvSpPr txBox="1"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hr-HR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KRITERIJI ODABIRA</a:t>
            </a:r>
            <a:endParaRPr sz="4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1" name="Google Shape;261;p19"/>
          <p:cNvSpPr txBox="1">
            <a:spLocks noGrp="1"/>
          </p:cNvSpPr>
          <p:nvPr>
            <p:ph type="body" idx="1"/>
          </p:nvPr>
        </p:nvSpPr>
        <p:spPr>
          <a:xfrm>
            <a:off x="471268" y="1634490"/>
            <a:ext cx="8531330" cy="4520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84048" lvl="0" indent="-384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pt-BR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hr-HR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DIGITALIZACIJA</a:t>
            </a:r>
            <a:endParaRPr dirty="0"/>
          </a:p>
        </p:txBody>
      </p:sp>
      <p:sp>
        <p:nvSpPr>
          <p:cNvPr id="262" name="Google Shape;262;p19"/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263" name="Google Shape;263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75131" y="368529"/>
            <a:ext cx="1280338" cy="128033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8222A619-F890-63D7-8B30-00D443518F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5286" y="2818893"/>
            <a:ext cx="7013428" cy="1939405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6"/>
          <p:cNvSpPr txBox="1"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hr-HR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KRITERIJI ODABIRA</a:t>
            </a:r>
            <a:endParaRPr sz="4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4" name="Google Shape;234;p16"/>
          <p:cNvSpPr txBox="1">
            <a:spLocks noGrp="1"/>
          </p:cNvSpPr>
          <p:nvPr>
            <p:ph type="body" idx="1"/>
          </p:nvPr>
        </p:nvSpPr>
        <p:spPr>
          <a:xfrm>
            <a:off x="471268" y="1628401"/>
            <a:ext cx="8451167" cy="4737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84048" lvl="0" indent="-384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it-IT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hr-HR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DODATNI DOPRINOSI DODANOJ VRIJJEDNOSTI LEADER- a I KONCEPT PAMETNA SELA</a:t>
            </a:r>
            <a:endParaRPr dirty="0"/>
          </a:p>
        </p:txBody>
      </p:sp>
      <p:sp>
        <p:nvSpPr>
          <p:cNvPr id="235" name="Google Shape;235;p16"/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236" name="Google Shape;23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92394" y="182271"/>
            <a:ext cx="1280338" cy="128033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1C75B042-98DA-3F98-51FD-230C635E20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9385" y="2530013"/>
            <a:ext cx="6810215" cy="4214296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0"/>
          <p:cNvSpPr txBox="1">
            <a:spLocks noGrp="1"/>
          </p:cNvSpPr>
          <p:nvPr>
            <p:ph type="title"/>
          </p:nvPr>
        </p:nvSpPr>
        <p:spPr>
          <a:xfrm>
            <a:off x="1114425" y="685800"/>
            <a:ext cx="72009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hr-HR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PRAG PROLAZNOSTI</a:t>
            </a:r>
            <a:endParaRPr sz="4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0" name="Google Shape;270;p20"/>
          <p:cNvSpPr txBox="1">
            <a:spLocks noGrp="1"/>
          </p:cNvSpPr>
          <p:nvPr>
            <p:ph type="body" idx="1"/>
          </p:nvPr>
        </p:nvSpPr>
        <p:spPr>
          <a:xfrm>
            <a:off x="958140" y="2389635"/>
            <a:ext cx="4985460" cy="674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84048" lvl="0" indent="-344043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■"/>
            </a:pPr>
            <a:r>
              <a:rPr lang="hr-H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Prag prolaznosti je 35 bodova</a:t>
            </a:r>
            <a:endParaRPr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endParaRPr sz="2800" dirty="0"/>
          </a:p>
        </p:txBody>
      </p:sp>
      <p:sp>
        <p:nvSpPr>
          <p:cNvPr id="271" name="Google Shape;271;p20"/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272" name="Google Shape;272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6463" y="5191696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0"/>
          <p:cNvSpPr txBox="1">
            <a:spLocks noGrp="1"/>
          </p:cNvSpPr>
          <p:nvPr>
            <p:ph type="title"/>
          </p:nvPr>
        </p:nvSpPr>
        <p:spPr>
          <a:xfrm>
            <a:off x="1394460" y="347866"/>
            <a:ext cx="7086600" cy="100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ndara"/>
              <a:buNone/>
            </a:pPr>
            <a:r>
              <a:rPr lang="hr-H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  <a:t>PRIJAVA NA NATJEČAJ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6" name="Google Shape;186;p10"/>
          <p:cNvSpPr txBox="1">
            <a:spLocks noGrp="1"/>
          </p:cNvSpPr>
          <p:nvPr>
            <p:ph type="body" idx="1"/>
          </p:nvPr>
        </p:nvSpPr>
        <p:spPr>
          <a:xfrm>
            <a:off x="971550" y="1169670"/>
            <a:ext cx="7189470" cy="4636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l"/>
            <a:r>
              <a:rPr lang="hr-HR" sz="22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 razdoblju trajanja LAG natječaja na adresu LAG-a dostaviti </a:t>
            </a:r>
            <a:r>
              <a:rPr lang="hr-HR" sz="22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potpisan i ovjeren zahtjev za potporu/prijavni obrazac</a:t>
            </a:r>
            <a:r>
              <a:rPr lang="hr-HR" sz="22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sa svom propisanom natječajnom dokumentacijom u elektroničkom obliku</a:t>
            </a:r>
          </a:p>
          <a:p>
            <a:pPr algn="l"/>
            <a:r>
              <a:rPr lang="hr-HR" sz="22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Natječajna dokumentacija (osim zahtjeva za potporu) </a:t>
            </a:r>
            <a:r>
              <a:rPr lang="hr-HR" sz="220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dostavlja </a:t>
            </a:r>
            <a:r>
              <a:rPr lang="hr-HR" sz="22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 elektroničkom obliku na </a:t>
            </a:r>
            <a:r>
              <a:rPr lang="hr-HR" sz="220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CD-u, DVD-u ili </a:t>
            </a:r>
            <a:r>
              <a:rPr lang="hr-HR" sz="22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USB </a:t>
            </a:r>
            <a:r>
              <a:rPr lang="hr-HR" sz="2200" b="1" i="0" u="none" strike="noStrike" baseline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sticku</a:t>
            </a:r>
            <a:r>
              <a:rPr lang="hr-HR" sz="22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20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 svaki dokument mora biti u zasebnoj datoteci</a:t>
            </a:r>
          </a:p>
          <a:p>
            <a:pPr algn="l"/>
            <a:r>
              <a:rPr lang="hr-HR" sz="22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Dostava </a:t>
            </a:r>
            <a:r>
              <a:rPr lang="hr-HR" sz="22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preporučenom pošiljkom, u zatvorenoj omotnici/paketu</a:t>
            </a:r>
            <a:r>
              <a:rPr lang="hr-HR" sz="22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hr-HR" sz="220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 jasno vidljivim datumom i vremenom predaje pošiljke u pošti </a:t>
            </a:r>
            <a:r>
              <a:rPr lang="hr-HR" sz="22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(sat, minuta, sekunda) – važno!</a:t>
            </a:r>
            <a:endParaRPr lang="hr-HR" sz="2200" b="0" i="0" u="none" strike="noStrike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pl-PL" sz="22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Podnošenje zahtjeva za potporu </a:t>
            </a:r>
            <a:r>
              <a:rPr lang="pl-PL" sz="22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neposrednim (osobnim) putem</a:t>
            </a:r>
            <a:r>
              <a:rPr lang="pl-PL" sz="22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 prostorije LAG-a </a:t>
            </a:r>
            <a:r>
              <a:rPr lang="pl-PL" sz="22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nije dopušteno</a:t>
            </a:r>
            <a:r>
              <a:rPr lang="pl-PL" sz="22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/>
            <a:r>
              <a:rPr lang="hr-HR" sz="22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Ocjenjivački odbor može odmah početi s radom kad krenu prijave na natječaj</a:t>
            </a:r>
          </a:p>
        </p:txBody>
      </p:sp>
      <p:sp>
        <p:nvSpPr>
          <p:cNvPr id="187" name="Google Shape;187;p10"/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188" name="Google Shape;188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32281" y="5499068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>
          <a:extLst>
            <a:ext uri="{FF2B5EF4-FFF2-40B4-BE49-F238E27FC236}">
              <a16:creationId xmlns:a16="http://schemas.microsoft.com/office/drawing/2014/main" id="{046F9018-D681-70E7-048B-6B7F5746D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0">
            <a:extLst>
              <a:ext uri="{FF2B5EF4-FFF2-40B4-BE49-F238E27FC236}">
                <a16:creationId xmlns:a16="http://schemas.microsoft.com/office/drawing/2014/main" id="{81D60017-F220-6265-BBD8-A10B330922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94460" y="347866"/>
            <a:ext cx="7166610" cy="100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ndara"/>
              <a:buNone/>
            </a:pPr>
            <a:r>
              <a:rPr lang="hr-H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  <a:t>POSTUPAK ODABIRA PROJEKATA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6" name="Google Shape;186;p10">
            <a:extLst>
              <a:ext uri="{FF2B5EF4-FFF2-40B4-BE49-F238E27FC236}">
                <a16:creationId xmlns:a16="http://schemas.microsoft.com/office/drawing/2014/main" id="{06D04FC2-339C-F688-BB45-B8D7B34AC9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48690" y="1024543"/>
            <a:ext cx="8058150" cy="4889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l"/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Zaprimanje zahtjeva za potporu</a:t>
            </a:r>
            <a:endParaRPr lang="hr-HR" sz="2200" b="0" i="0" u="none" strike="noStrike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hr-HR" sz="22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Izrada inicijalne rang liste</a:t>
            </a:r>
          </a:p>
          <a:p>
            <a:pPr algn="l"/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Ocjenjivanje projekata</a:t>
            </a:r>
          </a:p>
          <a:p>
            <a:pPr algn="l"/>
            <a:r>
              <a:rPr lang="hr-HR" sz="22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Dopuna/obrazloženje (ako je potrebno) – rok 7 dana</a:t>
            </a:r>
          </a:p>
          <a:p>
            <a:pPr algn="l"/>
            <a:r>
              <a:rPr lang="hr-HR" sz="22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Rangiranje zahtjeva za potporu</a:t>
            </a:r>
          </a:p>
          <a:p>
            <a:pPr algn="l"/>
            <a:r>
              <a:rPr lang="hr-HR" sz="22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Odabir projekata i donošenje odluka od strane Upravnog odbora</a:t>
            </a:r>
          </a:p>
          <a:p>
            <a:pPr algn="l"/>
            <a:r>
              <a:rPr lang="hr-HR" sz="22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Dostava odluka (preporučenom pošiljkom ili e-mailom)</a:t>
            </a:r>
          </a:p>
          <a:p>
            <a:pPr algn="l"/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Prigovori na odluke LAG-a – u roku 8 dana od dana dostave odluke</a:t>
            </a:r>
            <a:endParaRPr lang="hr-HR" sz="2200" b="0" i="0" u="none" strike="noStrike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hr-HR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Objava rezultata o provedenom LAG natječaju</a:t>
            </a:r>
          </a:p>
          <a:p>
            <a:pPr algn="l"/>
            <a:r>
              <a:rPr lang="pl-PL" sz="22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Podnošenje zahtjeva za potporu na završnu provjeru prihvatljivosti APPRRR-u od strane LAG-a u ime i za račun korisnika</a:t>
            </a:r>
            <a:endParaRPr lang="hr-HR" sz="2200" b="0" i="0" u="none" strike="noStrike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7" name="Google Shape;187;p10">
            <a:extLst>
              <a:ext uri="{FF2B5EF4-FFF2-40B4-BE49-F238E27FC236}">
                <a16:creationId xmlns:a16="http://schemas.microsoft.com/office/drawing/2014/main" id="{185C77DA-6754-5319-996D-A414F2DEB003}"/>
              </a:ext>
            </a:extLst>
          </p:cNvPr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188" name="Google Shape;188;p10">
            <a:extLst>
              <a:ext uri="{FF2B5EF4-FFF2-40B4-BE49-F238E27FC236}">
                <a16:creationId xmlns:a16="http://schemas.microsoft.com/office/drawing/2014/main" id="{B2602A06-236B-9E0C-9F89-F56E1AF2973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3632" y="944074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18523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>
          <a:extLst>
            <a:ext uri="{FF2B5EF4-FFF2-40B4-BE49-F238E27FC236}">
              <a16:creationId xmlns:a16="http://schemas.microsoft.com/office/drawing/2014/main" id="{22E9FD8A-A40E-0101-A220-B0DE47E83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0">
            <a:extLst>
              <a:ext uri="{FF2B5EF4-FFF2-40B4-BE49-F238E27FC236}">
                <a16:creationId xmlns:a16="http://schemas.microsoft.com/office/drawing/2014/main" id="{10A5FE22-A1EE-2C1B-3B1E-69CE36019B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94460" y="347866"/>
            <a:ext cx="7086600" cy="100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ndara"/>
              <a:buNone/>
            </a:pPr>
            <a:r>
              <a:rPr lang="hr-H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  <a:t>POSTUPAK DODJELE SREDSTAVA I PROVEDBE PROJEKTA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6" name="Google Shape;186;p10">
            <a:extLst>
              <a:ext uri="{FF2B5EF4-FFF2-40B4-BE49-F238E27FC236}">
                <a16:creationId xmlns:a16="http://schemas.microsoft.com/office/drawing/2014/main" id="{7F53E09A-CD8A-801B-92E7-9DEF14DE53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71550" y="1476454"/>
            <a:ext cx="7898130" cy="4518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l"/>
            <a:r>
              <a:rPr lang="hr-HR" sz="28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Završna provjera prihvatljivosti projekta (APPRRR)</a:t>
            </a:r>
          </a:p>
          <a:p>
            <a:pPr algn="l"/>
            <a:r>
              <a:rPr lang="hr-HR" sz="2800" b="0" i="1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Dopuna/obrazloženje (APPRRR, LAG, korisnik)</a:t>
            </a:r>
          </a:p>
          <a:p>
            <a:pPr algn="l"/>
            <a:r>
              <a:rPr lang="hr-HR" sz="28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Donošenje Odluke o dodjeli sredstava (APPRRR)</a:t>
            </a:r>
          </a:p>
          <a:p>
            <a:pPr algn="l"/>
            <a:r>
              <a:rPr lang="hr-H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Postupci nabave (korisnik)</a:t>
            </a:r>
          </a:p>
          <a:p>
            <a:pPr algn="l"/>
            <a:r>
              <a:rPr lang="hr-HR" sz="28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Provedba projekta i podnošenje zahtjeva za predujam/isplate (korisnik)</a:t>
            </a:r>
          </a:p>
          <a:p>
            <a:pPr algn="l"/>
            <a:r>
              <a:rPr lang="hr-H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Posjeta lokaciji ulaganja (LAG)</a:t>
            </a:r>
          </a:p>
          <a:p>
            <a:pPr algn="l"/>
            <a:r>
              <a:rPr lang="hr-HR" sz="28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Konačna isplata (APPRRR)</a:t>
            </a:r>
          </a:p>
        </p:txBody>
      </p:sp>
      <p:sp>
        <p:nvSpPr>
          <p:cNvPr id="187" name="Google Shape;187;p10">
            <a:extLst>
              <a:ext uri="{FF2B5EF4-FFF2-40B4-BE49-F238E27FC236}">
                <a16:creationId xmlns:a16="http://schemas.microsoft.com/office/drawing/2014/main" id="{AA27BC17-51CD-433C-7B10-E7A86CECB698}"/>
              </a:ext>
            </a:extLst>
          </p:cNvPr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188" name="Google Shape;188;p10">
            <a:extLst>
              <a:ext uri="{FF2B5EF4-FFF2-40B4-BE49-F238E27FC236}">
                <a16:creationId xmlns:a16="http://schemas.microsoft.com/office/drawing/2014/main" id="{39A5F610-01F2-0BC9-7BFF-C0CA724D369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32281" y="4066223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2955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559B38-8D08-55EA-6ACD-0B7F0A7C5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5E2342-949A-5975-16BB-CAE86B608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490" y="293370"/>
            <a:ext cx="6046414" cy="697230"/>
          </a:xfrm>
        </p:spPr>
        <p:txBody>
          <a:bodyPr>
            <a:noAutofit/>
          </a:bodyPr>
          <a:lstStyle/>
          <a:p>
            <a:r>
              <a:rPr lang="hr-HR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PREDMET NATJEČAJA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574CA2B-3683-9B68-EC88-12912FD04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49" y="990600"/>
            <a:ext cx="7597415" cy="5574030"/>
          </a:xfrm>
        </p:spPr>
        <p:txBody>
          <a:bodyPr>
            <a:noAutofit/>
          </a:bodyPr>
          <a:lstStyle/>
          <a:p>
            <a:pPr marL="114300" indent="0">
              <a:buNone/>
            </a:pPr>
            <a:endParaRPr lang="hr-HR" b="0" i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hr-HR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Cilj je </a:t>
            </a:r>
            <a:r>
              <a:rPr lang="hr-H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kulturna i  prirodna  bogatstva  LAG  područja  valorizirati, zaštititi</a:t>
            </a:r>
            <a:r>
              <a:rPr lang="hr-HR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te  kroz  dodatna ulaganja ista </a:t>
            </a:r>
            <a:r>
              <a:rPr lang="hr-H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staviti u funkciju ruralnih  krajeva kroz turističku  ponudu. </a:t>
            </a:r>
          </a:p>
          <a:p>
            <a:pPr marL="114300" indent="0">
              <a:buNone/>
            </a:pPr>
            <a:r>
              <a:rPr lang="hr-HR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Natječajem se doprinosi Općem cilju strategije </a:t>
            </a:r>
            <a:r>
              <a:rPr lang="hr-H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OC1: Unapređenje kvalitete života na području LAG-a </a:t>
            </a:r>
          </a:p>
          <a:p>
            <a:pPr marL="114300" indent="0">
              <a:buNone/>
            </a:pPr>
            <a:r>
              <a:rPr lang="hr-HR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Natječajem se doprinosi i Specifičnom cilju </a:t>
            </a:r>
            <a:r>
              <a:rPr lang="hr-HR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SC1.1. Modernizacija i  izgradnja društvenih sadržaja na ruralnom prostoru s ciljem socijalne interakcije i povećanja kvalitete života</a:t>
            </a:r>
          </a:p>
          <a:p>
            <a:pPr marL="114300" indent="0">
              <a:buNone/>
            </a:pP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Intervencija doprinosi i specifičnom </a:t>
            </a:r>
            <a:r>
              <a:rPr lang="hr-HR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cilju ZPP-a SO8 Promicanje zapošljavanja, rasta, rodne ravnopravnosti</a:t>
            </a: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uključujući sudjelovanje žena u poljoprivredi, socijalne uključenosti i lokalnog razvoja u ruralnim područjima, uključujući kružno </a:t>
            </a:r>
            <a:r>
              <a:rPr lang="hr-HR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biogospodarstvo</a:t>
            </a:r>
            <a:r>
              <a:rPr lang="hr-HR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 održivo šumarstvo u dijelu ruralnog razvoja kroz stvaranje nove turističke ponude s ciljem poticanja razvoja i stvaranja uvjeta za održivi razvoj ruralnih područja, kroz promociju održivih prirodnih vrijednosti i kulturne baštine područja LAG-a</a:t>
            </a:r>
          </a:p>
          <a:p>
            <a:pPr marL="114300" indent="0">
              <a:buNone/>
            </a:pPr>
            <a:endParaRPr lang="hr-HR" b="1" i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hr-HR" i="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6C4527F6-5E10-C2EC-F086-04D3B9AAA8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04" y="102814"/>
            <a:ext cx="1280271" cy="1280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7152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>
          <a:extLst>
            <a:ext uri="{FF2B5EF4-FFF2-40B4-BE49-F238E27FC236}">
              <a16:creationId xmlns:a16="http://schemas.microsoft.com/office/drawing/2014/main" id="{EE3B3EB3-E531-6F07-D1A8-51CCAFF6A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0">
            <a:extLst>
              <a:ext uri="{FF2B5EF4-FFF2-40B4-BE49-F238E27FC236}">
                <a16:creationId xmlns:a16="http://schemas.microsoft.com/office/drawing/2014/main" id="{A7B322CC-AB8A-205D-8085-B36DF4FBA4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4389" y="347866"/>
            <a:ext cx="7852411" cy="100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ndara"/>
              <a:buNone/>
            </a:pP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  <a:t>POSTUPCI NABAVE – VAŽNO (članak 53. Pravilnika)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6" name="Google Shape;186;p10">
            <a:extLst>
              <a:ext uri="{FF2B5EF4-FFF2-40B4-BE49-F238E27FC236}">
                <a16:creationId xmlns:a16="http://schemas.microsoft.com/office/drawing/2014/main" id="{E05C371E-EB82-E730-3264-F81D73792F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71550" y="1737360"/>
            <a:ext cx="7200900" cy="425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l"/>
            <a:r>
              <a:rPr lang="hr-HR" sz="28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Postupci nabave mogu započeti nakon objave ovog Natječaja, ali </a:t>
            </a:r>
            <a:r>
              <a:rPr lang="hr-HR" sz="28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 smiju biti zaključeni prije podnošenja zahtjeva za potporu na ovaj Natječaj</a:t>
            </a:r>
            <a:r>
              <a:rPr lang="hr-HR" sz="28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osim kupnje zemljišta i objekata, općih troškova u svrhu pripreme i provedbe projekta, koji mogu biti zaključeni prije podnošenja zahtjeva za potporu na ovaj Natječaj</a:t>
            </a:r>
          </a:p>
        </p:txBody>
      </p:sp>
      <p:sp>
        <p:nvSpPr>
          <p:cNvPr id="187" name="Google Shape;187;p10">
            <a:extLst>
              <a:ext uri="{FF2B5EF4-FFF2-40B4-BE49-F238E27FC236}">
                <a16:creationId xmlns:a16="http://schemas.microsoft.com/office/drawing/2014/main" id="{8053E365-AE06-D5A4-9F5A-2FAE0470905E}"/>
              </a:ext>
            </a:extLst>
          </p:cNvPr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188" name="Google Shape;188;p10">
            <a:extLst>
              <a:ext uri="{FF2B5EF4-FFF2-40B4-BE49-F238E27FC236}">
                <a16:creationId xmlns:a16="http://schemas.microsoft.com/office/drawing/2014/main" id="{FCF2B0DF-A9F9-E669-95EF-C7FA744CD7B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6463" y="5191696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67466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>
          <a:extLst>
            <a:ext uri="{FF2B5EF4-FFF2-40B4-BE49-F238E27FC236}">
              <a16:creationId xmlns:a16="http://schemas.microsoft.com/office/drawing/2014/main" id="{FBA4F978-1B20-3BA0-8CA6-3188D6D80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0">
            <a:extLst>
              <a:ext uri="{FF2B5EF4-FFF2-40B4-BE49-F238E27FC236}">
                <a16:creationId xmlns:a16="http://schemas.microsoft.com/office/drawing/2014/main" id="{90C410EA-5CC9-F526-870E-6C0D682161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1530" y="347866"/>
            <a:ext cx="8012430" cy="532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ndara"/>
              <a:buNone/>
            </a:pPr>
            <a:r>
              <a:rPr lang="hr-HR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  <a:t>MAKSIMALNI IZNOS TROŠKOVA (LIMITI)</a:t>
            </a:r>
            <a:br>
              <a:rPr lang="hr-HR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</a:br>
            <a:endParaRPr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6" name="Google Shape;186;p10">
            <a:extLst>
              <a:ext uri="{FF2B5EF4-FFF2-40B4-BE49-F238E27FC236}">
                <a16:creationId xmlns:a16="http://schemas.microsoft.com/office/drawing/2014/main" id="{6C881782-751F-A6DB-3F39-9C662473E64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4374" y="1097279"/>
            <a:ext cx="7715251" cy="4726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hr-HR" sz="2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Maksimalni iznosi troškova iz članka 54. stavka 1. podstavka a) Pravilnika objavljeni su od strane APPRRR-a, a LAG ih je uvrstio u natječajnu dokumentaciju kao </a:t>
            </a:r>
            <a:r>
              <a:rPr lang="hr-HR" sz="24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Prilog 6</a:t>
            </a:r>
            <a:r>
              <a:rPr lang="hr-HR" sz="2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hr-HR" sz="2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Agencija za plaćanja ima pravo u bilo kojem trenutku izmijeniti ove limite. U slučaju izmjene limita, na korisnika se primjenjuje ona verzija koja je važila u trenutku početka postupka nabave.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hr-HR" sz="24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Ako je iznos prihvatljivog troška na računu viši od propisanog limita, kao iznos prihvatljiv za sufinanciranje odobrava se limit za tu vrstu prijavljenog prihvatljivog troška.</a:t>
            </a:r>
          </a:p>
        </p:txBody>
      </p:sp>
      <p:sp>
        <p:nvSpPr>
          <p:cNvPr id="187" name="Google Shape;187;p10">
            <a:extLst>
              <a:ext uri="{FF2B5EF4-FFF2-40B4-BE49-F238E27FC236}">
                <a16:creationId xmlns:a16="http://schemas.microsoft.com/office/drawing/2014/main" id="{48A9FD22-446C-6BF8-CC72-3D1A65C8280F}"/>
              </a:ext>
            </a:extLst>
          </p:cNvPr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188" name="Google Shape;188;p10">
            <a:extLst>
              <a:ext uri="{FF2B5EF4-FFF2-40B4-BE49-F238E27FC236}">
                <a16:creationId xmlns:a16="http://schemas.microsoft.com/office/drawing/2014/main" id="{795DF39B-D1B8-B1AC-5A3C-4E60EB348F4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32371" y="5417820"/>
            <a:ext cx="1291590" cy="11675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87026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7"/>
          <p:cNvSpPr txBox="1">
            <a:spLocks noGrp="1"/>
          </p:cNvSpPr>
          <p:nvPr>
            <p:ph type="title"/>
          </p:nvPr>
        </p:nvSpPr>
        <p:spPr>
          <a:xfrm>
            <a:off x="755577" y="385966"/>
            <a:ext cx="7931224" cy="619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ndara"/>
              <a:buNone/>
            </a:pPr>
            <a:r>
              <a:rPr lang="hr-H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  <a:t>ISPLATA ZA ODOBRENE PROJEKTE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2" name="Google Shape;162;p7"/>
          <p:cNvSpPr txBox="1">
            <a:spLocks noGrp="1"/>
          </p:cNvSpPr>
          <p:nvPr>
            <p:ph type="body" idx="1"/>
          </p:nvPr>
        </p:nvSpPr>
        <p:spPr>
          <a:xfrm>
            <a:off x="755577" y="1097280"/>
            <a:ext cx="8151304" cy="5621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47500" lnSpcReduction="20000"/>
          </a:bodyPr>
          <a:lstStyle/>
          <a:p>
            <a:pPr marL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hr-HR" sz="5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Isplata javne potpore vrši se na jedan od sljedećih načina:</a:t>
            </a:r>
          </a:p>
          <a:p>
            <a:pPr marL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 sz="5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2540" lvl="0" indent="-457200" algn="just" rtl="0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Wingdings" panose="05000000000000000000" pitchFamily="2" charset="2"/>
              <a:buChar char="§"/>
            </a:pPr>
            <a:r>
              <a:rPr lang="hr-HR" sz="5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Putem zahtjeva za isplatu </a:t>
            </a:r>
            <a:r>
              <a:rPr lang="hr-HR" sz="5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predujma</a:t>
            </a:r>
            <a:r>
              <a:rPr lang="hr-HR" sz="5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(koji može iznositi najviše 50 % odobrenih sredstava javne potpore i može biti zatražen </a:t>
            </a:r>
            <a:r>
              <a:rPr lang="pl-PL" sz="5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najkasnije u roku devet mjeseci od dana donošenja Odluke o dodjeli sredstava)</a:t>
            </a:r>
            <a:endParaRPr lang="hr-HR" sz="5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2540" lvl="0" indent="-457200" algn="just" rtl="0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Wingdings" panose="05000000000000000000" pitchFamily="2" charset="2"/>
              <a:buChar char="§"/>
            </a:pPr>
            <a:r>
              <a:rPr lang="hr-HR" sz="5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Putem zahtjeva za isplatu - </a:t>
            </a:r>
            <a:r>
              <a:rPr lang="hr-HR" sz="5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jednokratno ili u najviše 3 rate </a:t>
            </a:r>
            <a:r>
              <a:rPr lang="hr-HR" sz="5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(samo po osnovi troškova za završene projektne aktivnosti)</a:t>
            </a:r>
          </a:p>
          <a:p>
            <a:pPr marL="0" marR="2540" lvl="0" indent="0" algn="just" rtl="0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 lang="hr-HR" sz="5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2540" lvl="0" indent="0" algn="just" rtl="0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hr-HR" sz="5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 slučaju isplate u ratama, iznos konačne rate ne smije biti manji od 25 % odobrenih sredstava javne potpore.</a:t>
            </a:r>
          </a:p>
          <a:p>
            <a:pPr marL="0" marR="2540" lvl="0" indent="0" algn="just" rtl="0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hr-HR" sz="5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Konačni zahtjev za isplatu korisnik mora podnijeti u roku dvije godine od dana donošenja Odluke o dodjeli sredstava, ali niti u kojem slučaju ne kasnije od 30. lipnja 2029. godine.</a:t>
            </a:r>
          </a:p>
          <a:p>
            <a:pPr marR="2540" lvl="0" indent="-457200" algn="just" rtl="0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Wingdings" panose="05000000000000000000" pitchFamily="2" charset="2"/>
              <a:buChar char="§"/>
            </a:pPr>
            <a:endParaRPr lang="hr-HR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4048" lvl="0" indent="-257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p7"/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164" name="Google Shape;164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46533" y="5474945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24"/>
          <p:cNvSpPr txBox="1"/>
          <p:nvPr/>
        </p:nvSpPr>
        <p:spPr>
          <a:xfrm>
            <a:off x="890385" y="1680211"/>
            <a:ext cx="7278956" cy="5139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hr-HR" sz="3200" b="1" i="0" u="sng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hr-HR" sz="3200" b="1" i="0" u="sng" strike="noStrike" cap="none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4000" b="1" i="0" u="sng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HVALA NA P</a:t>
            </a:r>
            <a:r>
              <a:rPr lang="hr-HR" sz="4000" b="1" u="sng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OZORNOSTI</a:t>
            </a:r>
            <a:r>
              <a:rPr lang="hr-HR" sz="4000" b="1" i="0" u="sng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!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hr-HR"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hr-HR"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hr-HR"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Lokalna akcijska grupa „Prigorje-Zagorje”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Antuna Mihanovića 3, 42220 Novi Marof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https://www.lag-prizag.hr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E-mail: lag.prizag@gmail.com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Mobitel: 095/392-6867</a:t>
            </a:r>
            <a:endParaRPr sz="20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F560171C-53B1-588A-13D6-08A7AAC080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384" y="538093"/>
            <a:ext cx="6267231" cy="1024217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671F6F86-2E10-1F02-89E1-35842958E2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7614" y="538093"/>
            <a:ext cx="1011727" cy="102421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209CFE5-E3BC-05B6-B365-113032847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KONCEPT PAMETNIH SELA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08707AF2-CC3C-75AE-1D55-C9148CDC2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503575"/>
            <a:ext cx="7200900" cy="3581400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Potporom projektima koji doprinose dodanoj vrijednosti LEADER-a ujedno se doprinosi provedbi koncepta „Pametnih sela“ u okviru provedbe intervencije 77.06 SP ZPP-a i to putem potpore projektima koji se odnose na:</a:t>
            </a:r>
          </a:p>
          <a:p>
            <a:pPr marL="114300" indent="0"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1. inovativna i pametna rješenja u selima (inovativnost na LAG razini),</a:t>
            </a:r>
          </a:p>
          <a:p>
            <a:pPr marL="114300" indent="0"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2. digitalizaciju u društvenim aktivnostima u selima (aktivnosti/ulaganja u digitalizaciju u javnoj infrastrukturi i uslugama te drugim društvenim aktivnostima za stanovništvo i opću javnost; uključujući aktivnosti stjecanja znanja i vještina za digitalnu tranziciju),</a:t>
            </a:r>
          </a:p>
          <a:p>
            <a:pPr marL="114300" indent="0">
              <a:buNone/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3. doprinos okolišnim ciljevima i ublažavanje klimatskih promjena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8BC01EB-9CCC-742B-1388-CFA6E1F7DF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173" y="5354425"/>
            <a:ext cx="1236853" cy="1236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551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"/>
          <p:cNvSpPr txBox="1"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ndara"/>
              <a:buNone/>
            </a:pPr>
            <a:r>
              <a:rPr lang="hr-HR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  <a:t>ROKOVI</a:t>
            </a:r>
            <a:endParaRPr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6" name="Google Shape;126;p2"/>
          <p:cNvSpPr txBox="1">
            <a:spLocks noGrp="1"/>
          </p:cNvSpPr>
          <p:nvPr>
            <p:ph type="body" idx="1"/>
          </p:nvPr>
        </p:nvSpPr>
        <p:spPr>
          <a:xfrm>
            <a:off x="1028700" y="2023110"/>
            <a:ext cx="7418070" cy="1988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84048" lvl="0" indent="-384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hr-H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Natječaj je objavljen na </a:t>
            </a:r>
            <a:r>
              <a:rPr lang="hr-HR" sz="2800" u="sng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www.lag-prizag.hr</a:t>
            </a:r>
            <a:r>
              <a:rPr lang="hr-HR" sz="28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hr-HR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30. prosinca</a:t>
            </a:r>
            <a:r>
              <a:rPr lang="hr-H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2025.</a:t>
            </a:r>
            <a:endParaRPr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hr-H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Zaprimanje prijava traje </a:t>
            </a:r>
            <a:r>
              <a:rPr lang="pl-PL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 16. veljače 2026. do 30. ožujka 2026.</a:t>
            </a:r>
            <a:endParaRPr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 dirty="0"/>
          </a:p>
        </p:txBody>
      </p:sp>
      <p:sp>
        <p:nvSpPr>
          <p:cNvPr id="127" name="Google Shape;127;p2"/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128" name="Google Shape;128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06463" y="5191696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"/>
          <p:cNvSpPr txBox="1">
            <a:spLocks noGrp="1"/>
          </p:cNvSpPr>
          <p:nvPr>
            <p:ph type="title"/>
          </p:nvPr>
        </p:nvSpPr>
        <p:spPr>
          <a:xfrm>
            <a:off x="611560" y="836712"/>
            <a:ext cx="8229600" cy="994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ndara"/>
              <a:buNone/>
            </a:pPr>
            <a:r>
              <a:rPr lang="hr-HR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  <a:t>PLANIRANA SREDSTVA IZ LRS</a:t>
            </a:r>
            <a:endParaRPr sz="4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ndara"/>
            </a:endParaRPr>
          </a:p>
        </p:txBody>
      </p:sp>
      <p:sp>
        <p:nvSpPr>
          <p:cNvPr id="134" name="Google Shape;134;p3"/>
          <p:cNvSpPr txBox="1">
            <a:spLocks noGrp="1"/>
          </p:cNvSpPr>
          <p:nvPr>
            <p:ph type="body" idx="1"/>
          </p:nvPr>
        </p:nvSpPr>
        <p:spPr>
          <a:xfrm>
            <a:off x="827584" y="1988840"/>
            <a:ext cx="8013576" cy="2045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</a:pPr>
            <a:endParaRPr sz="2200" dirty="0"/>
          </a:p>
          <a:p>
            <a:pPr marL="384048" lvl="0" indent="-384048" algn="just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</a:pPr>
            <a:r>
              <a:rPr lang="hr-H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Ukupna raspoloživa sredstva za I. LAG natječaj za provedbu intervencije 1.2. Poticanje razvoja lokalnih zajednica valorizacijom prirodne i kulturne baštine iznose </a:t>
            </a:r>
            <a:r>
              <a:rPr lang="hr-HR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263.332,55 €</a:t>
            </a:r>
            <a:endParaRPr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5" name="Google Shape;135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6463" y="5191696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"/>
          <p:cNvSpPr txBox="1">
            <a:spLocks noGrp="1"/>
          </p:cNvSpPr>
          <p:nvPr>
            <p:ph type="title"/>
          </p:nvPr>
        </p:nvSpPr>
        <p:spPr>
          <a:xfrm>
            <a:off x="755576" y="385966"/>
            <a:ext cx="8229600" cy="994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ndara"/>
              <a:buNone/>
            </a:pPr>
            <a:r>
              <a:rPr lang="hr-HR" sz="4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  <a:t>VISINA POTPORE PO PROJEKTU</a:t>
            </a:r>
            <a:endParaRPr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" name="Google Shape;141;p4"/>
          <p:cNvSpPr txBox="1">
            <a:spLocks noGrp="1"/>
          </p:cNvSpPr>
          <p:nvPr>
            <p:ph type="body" idx="1"/>
          </p:nvPr>
        </p:nvSpPr>
        <p:spPr>
          <a:xfrm>
            <a:off x="755576" y="1380088"/>
            <a:ext cx="8085584" cy="5657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84048" lvl="0" indent="-384048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hr-H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Najniži</a:t>
            </a: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iznos javne potpore (sufinanciranja po projektu putem ovog natječaja) iznosi </a:t>
            </a:r>
            <a:r>
              <a:rPr lang="hr-H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Libre Franklin"/>
              </a:rPr>
              <a:t>5.000,00 EUR</a:t>
            </a:r>
            <a:endParaRPr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4048" lvl="0" indent="-384048" algn="just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hr-H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Najviši</a:t>
            </a: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iznos javne potpore (sufinanciranja po projektu putem ovog natječaja) iznosi </a:t>
            </a:r>
            <a:r>
              <a:rPr lang="hr-H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23.939,32 EUR</a:t>
            </a:r>
          </a:p>
          <a:p>
            <a:pPr marL="384048" lvl="0" indent="-384048" algn="just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hr-H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Najviša ukupna vrijednost</a:t>
            </a: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projekta iznosi </a:t>
            </a:r>
            <a:r>
              <a:rPr lang="hr-H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hr-H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Libre Franklin"/>
              </a:rPr>
              <a:t>0.000 EUR (</a:t>
            </a:r>
            <a:r>
              <a:rPr lang="hr-H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bez PDV-a)</a:t>
            </a: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142" name="Google Shape;142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52074" y="5089914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6"/>
          <p:cNvSpPr txBox="1">
            <a:spLocks noGrp="1"/>
          </p:cNvSpPr>
          <p:nvPr>
            <p:ph type="title"/>
          </p:nvPr>
        </p:nvSpPr>
        <p:spPr>
          <a:xfrm>
            <a:off x="755576" y="537211"/>
            <a:ext cx="8229600" cy="994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ndara"/>
              <a:buNone/>
            </a:pPr>
            <a:r>
              <a:rPr lang="hr-H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  <a:t>INTENZITET POTPORE PO PROJEKTU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5" name="Google Shape;155;p6"/>
          <p:cNvSpPr txBox="1">
            <a:spLocks noGrp="1"/>
          </p:cNvSpPr>
          <p:nvPr>
            <p:ph type="body" idx="1"/>
          </p:nvPr>
        </p:nvSpPr>
        <p:spPr>
          <a:xfrm>
            <a:off x="755576" y="1634490"/>
            <a:ext cx="8085584" cy="4686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algn="just">
              <a:spcBef>
                <a:spcPts val="0"/>
              </a:spcBef>
              <a:buSzPct val="100000"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Intenzitet potpore po projektu može iznositi do </a:t>
            </a:r>
            <a:r>
              <a:rPr lang="hr-H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65%</a:t>
            </a: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ukupnih prihvatljivih troškova projekta</a:t>
            </a: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 iznimno se može povećati u sljedećem slučaju:</a:t>
            </a:r>
          </a:p>
          <a:p>
            <a:pPr marL="342900" algn="just">
              <a:spcBef>
                <a:spcPts val="0"/>
              </a:spcBef>
              <a:buSzPct val="100000"/>
            </a:pP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najviše </a:t>
            </a:r>
            <a:r>
              <a:rPr lang="hr-H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100%</a:t>
            </a: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za </a:t>
            </a:r>
            <a:r>
              <a:rPr lang="hr-H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neproduktivna ulaganja </a:t>
            </a:r>
            <a:r>
              <a:rPr lang="hr-H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kako su definirana ovim Natječajem.</a:t>
            </a:r>
          </a:p>
          <a:p>
            <a:pPr marL="342900" algn="just">
              <a:spcBef>
                <a:spcPts val="0"/>
              </a:spcBef>
              <a:buSzPct val="100000"/>
            </a:pPr>
            <a:endParaRPr lang="hr-HR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6" name="Google Shape;15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75043" y="5374576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>
          <a:extLst>
            <a:ext uri="{FF2B5EF4-FFF2-40B4-BE49-F238E27FC236}">
              <a16:creationId xmlns:a16="http://schemas.microsoft.com/office/drawing/2014/main" id="{832BB078-ED08-F440-B58B-01C08A4B8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8">
            <a:extLst>
              <a:ext uri="{FF2B5EF4-FFF2-40B4-BE49-F238E27FC236}">
                <a16:creationId xmlns:a16="http://schemas.microsoft.com/office/drawing/2014/main" id="{6E3FD359-F545-1438-4BE1-06D35690D9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28700" y="685800"/>
            <a:ext cx="7692390" cy="99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ndara"/>
              <a:buNone/>
            </a:pP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ndara"/>
              </a:rPr>
              <a:t>PRIHVATLJIVOST PRIJAVITELJA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0" name="Google Shape;170;p8">
            <a:extLst>
              <a:ext uri="{FF2B5EF4-FFF2-40B4-BE49-F238E27FC236}">
                <a16:creationId xmlns:a16="http://schemas.microsoft.com/office/drawing/2014/main" id="{AFA57D8C-0547-2BBC-590C-348D211EFF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75008" y="1474470"/>
            <a:ext cx="7946082" cy="4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hr-H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 okviru ovog Natječaja, prihvatljivi korisnici su:</a:t>
            </a:r>
          </a:p>
          <a:p>
            <a:pPr marL="0" lvl="0" indent="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endParaRPr lang="hr-HR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indent="-45720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 panose="05000000000000000000" pitchFamily="2" charset="2"/>
              <a:buChar char="§"/>
            </a:pPr>
            <a:r>
              <a:rPr lang="hr-H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JLS</a:t>
            </a:r>
          </a:p>
          <a:p>
            <a:pPr lvl="0" indent="-45720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 panose="05000000000000000000" pitchFamily="2" charset="2"/>
              <a:buChar char="§"/>
            </a:pPr>
            <a:r>
              <a:rPr lang="hr-H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Registrirane udruge koje se bave prirodnom i kulturnom baštinom</a:t>
            </a:r>
          </a:p>
          <a:p>
            <a:pPr lvl="0" indent="-45720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 panose="05000000000000000000" pitchFamily="2" charset="2"/>
              <a:buChar char="§"/>
            </a:pPr>
            <a:r>
              <a:rPr lang="hr-H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Javna trgovačka poduzeća registrirana za obavljanje djelatnosti prirodne i kulturne baštine</a:t>
            </a:r>
          </a:p>
          <a:p>
            <a:pPr marL="0" lvl="0" indent="0" algn="just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endParaRPr lang="hr-HR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84048" lvl="0" indent="-323723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endParaRPr dirty="0"/>
          </a:p>
        </p:txBody>
      </p:sp>
      <p:sp>
        <p:nvSpPr>
          <p:cNvPr id="171" name="Google Shape;171;p8">
            <a:extLst>
              <a:ext uri="{FF2B5EF4-FFF2-40B4-BE49-F238E27FC236}">
                <a16:creationId xmlns:a16="http://schemas.microsoft.com/office/drawing/2014/main" id="{91B321F7-73D4-2CBF-65B1-EBBC95D3DE2B}"/>
              </a:ext>
            </a:extLst>
          </p:cNvPr>
          <p:cNvSpPr/>
          <p:nvPr/>
        </p:nvSpPr>
        <p:spPr>
          <a:xfrm rot="-884389">
            <a:off x="6777873" y="4469398"/>
            <a:ext cx="217880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FFCD46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172" name="Google Shape;172;p8">
            <a:extLst>
              <a:ext uri="{FF2B5EF4-FFF2-40B4-BE49-F238E27FC236}">
                <a16:creationId xmlns:a16="http://schemas.microsoft.com/office/drawing/2014/main" id="{CEB8A120-2B84-95B2-D27A-E64722A2980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52208" y="5504783"/>
            <a:ext cx="1280338" cy="1280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854616"/>
      </p:ext>
    </p:extLst>
  </p:cSld>
  <p:clrMapOvr>
    <a:masterClrMapping/>
  </p:clrMapOvr>
</p:sld>
</file>

<file path=ppt/theme/theme1.xml><?xml version="1.0" encoding="utf-8"?>
<a:theme xmlns:a="http://schemas.openxmlformats.org/drawingml/2006/main" name="Žetva">
  <a:themeElements>
    <a:clrScheme name="Žetva">
      <a:dk1>
        <a:srgbClr val="000000"/>
      </a:dk1>
      <a:lt1>
        <a:srgbClr val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Žetva">
  <a:themeElements>
    <a:clrScheme name="Žetva">
      <a:dk1>
        <a:srgbClr val="000000"/>
      </a:dk1>
      <a:lt1>
        <a:srgbClr val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3227</TotalTime>
  <Words>2680</Words>
  <Application>Microsoft Office PowerPoint</Application>
  <PresentationFormat>Prikaz na zaslonu (4:3)</PresentationFormat>
  <Paragraphs>200</Paragraphs>
  <Slides>33</Slides>
  <Notes>29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2</vt:i4>
      </vt:variant>
      <vt:variant>
        <vt:lpstr>Naslovi slajdova</vt:lpstr>
      </vt:variant>
      <vt:variant>
        <vt:i4>33</vt:i4>
      </vt:variant>
    </vt:vector>
  </HeadingPairs>
  <TitlesOfParts>
    <vt:vector size="41" baseType="lpstr">
      <vt:lpstr>Libre Franklin</vt:lpstr>
      <vt:lpstr>Wingdings</vt:lpstr>
      <vt:lpstr>Calibri</vt:lpstr>
      <vt:lpstr>Arial</vt:lpstr>
      <vt:lpstr>Times New Roman</vt:lpstr>
      <vt:lpstr>Candara</vt:lpstr>
      <vt:lpstr>Žetva</vt:lpstr>
      <vt:lpstr>Žetva</vt:lpstr>
      <vt:lpstr>I. LAG NATJEČAJ ZA PROVEDBU INTERVENCIJE 1.2.</vt:lpstr>
      <vt:lpstr>PRAVNI OSNOV</vt:lpstr>
      <vt:lpstr>PREDMET NATJEČAJA</vt:lpstr>
      <vt:lpstr>KONCEPT PAMETNIH SELA</vt:lpstr>
      <vt:lpstr>ROKOVI</vt:lpstr>
      <vt:lpstr>PLANIRANA SREDSTVA IZ LRS</vt:lpstr>
      <vt:lpstr>VISINA POTPORE PO PROJEKTU</vt:lpstr>
      <vt:lpstr>INTENZITET POTPORE PO PROJEKTU</vt:lpstr>
      <vt:lpstr>PRIHVATLJIVOST PRIJAVITELJA</vt:lpstr>
      <vt:lpstr>UVJETI PRIHVATLJIVOSTI PRIJAVITELJA</vt:lpstr>
      <vt:lpstr>UVJETI PRIHVATLJIVOSTI PROJEKTNOG PARTNERA</vt:lpstr>
      <vt:lpstr>PRIJAVITELJI S PROJEKTIMA NA DRUGIM NATJEČAJIMA (EU I JAVNI IZVORI U RH)</vt:lpstr>
      <vt:lpstr>BROJ ZAHTJEVA ZA POTPORU PO KORISNIKU</vt:lpstr>
      <vt:lpstr>PRIHVATLJIVOST PROJEKTA</vt:lpstr>
      <vt:lpstr>PRIHVATLJIVOST PROJEKTA</vt:lpstr>
      <vt:lpstr>PRIHVATLJIVE AKTIVNOSTI</vt:lpstr>
      <vt:lpstr>PRIHVATLJIVE AKTIVNOSTI</vt:lpstr>
      <vt:lpstr>PRIHVATLJIVI TROŠKOVI</vt:lpstr>
      <vt:lpstr>NEPRIHVATLJIVI TROŠKOVI</vt:lpstr>
      <vt:lpstr>NEPRIHVATLJIVI TROŠKOVI</vt:lpstr>
      <vt:lpstr>OPĆI TROŠKOVI</vt:lpstr>
      <vt:lpstr>KRITERIJI ODABIRA</vt:lpstr>
      <vt:lpstr>KRITERIJI ODABIRA</vt:lpstr>
      <vt:lpstr>KRITERIJI ODABIRA</vt:lpstr>
      <vt:lpstr>KRITERIJI ODABIRA</vt:lpstr>
      <vt:lpstr>PRAG PROLAZNOSTI</vt:lpstr>
      <vt:lpstr>PRIJAVA NA NATJEČAJ</vt:lpstr>
      <vt:lpstr>POSTUPAK ODABIRA PROJEKATA</vt:lpstr>
      <vt:lpstr>POSTUPAK DODJELE SREDSTAVA I PROVEDBE PROJEKTA</vt:lpstr>
      <vt:lpstr>POSTUPCI NABAVE – VAŽNO (članak 53. Pravilnika)</vt:lpstr>
      <vt:lpstr>MAKSIMALNI IZNOS TROŠKOVA (LIMITI) </vt:lpstr>
      <vt:lpstr>ISPLATA ZA ODOBRENE PROJEKTE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V. LAG NATJEČAJ ZA T.O. 2.1.1.</dc:title>
  <dc:creator>Ivan Biškup</dc:creator>
  <cp:lastModifiedBy>LAG Prizag</cp:lastModifiedBy>
  <cp:revision>164</cp:revision>
  <cp:lastPrinted>2026-02-09T09:23:52Z</cp:lastPrinted>
  <dcterms:created xsi:type="dcterms:W3CDTF">2015-02-06T08:43:09Z</dcterms:created>
  <dcterms:modified xsi:type="dcterms:W3CDTF">2026-02-10T13:19:42Z</dcterms:modified>
</cp:coreProperties>
</file>