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Lst>
  <p:notesMasterIdLst>
    <p:notesMasterId r:id="rId53"/>
  </p:notesMasterIdLst>
  <p:sldIdLst>
    <p:sldId id="256" r:id="rId3"/>
    <p:sldId id="296" r:id="rId4"/>
    <p:sldId id="309" r:id="rId5"/>
    <p:sldId id="257" r:id="rId6"/>
    <p:sldId id="258" r:id="rId7"/>
    <p:sldId id="259" r:id="rId8"/>
    <p:sldId id="261" r:id="rId9"/>
    <p:sldId id="308" r:id="rId10"/>
    <p:sldId id="294" r:id="rId11"/>
    <p:sldId id="304" r:id="rId12"/>
    <p:sldId id="305" r:id="rId13"/>
    <p:sldId id="306" r:id="rId14"/>
    <p:sldId id="307" r:id="rId15"/>
    <p:sldId id="310" r:id="rId16"/>
    <p:sldId id="295" r:id="rId17"/>
    <p:sldId id="311" r:id="rId18"/>
    <p:sldId id="263" r:id="rId19"/>
    <p:sldId id="313" r:id="rId20"/>
    <p:sldId id="314" r:id="rId21"/>
    <p:sldId id="330" r:id="rId22"/>
    <p:sldId id="264" r:id="rId23"/>
    <p:sldId id="266" r:id="rId24"/>
    <p:sldId id="317" r:id="rId25"/>
    <p:sldId id="318" r:id="rId26"/>
    <p:sldId id="319" r:id="rId27"/>
    <p:sldId id="320" r:id="rId28"/>
    <p:sldId id="268" r:id="rId29"/>
    <p:sldId id="321" r:id="rId30"/>
    <p:sldId id="322" r:id="rId31"/>
    <p:sldId id="323" r:id="rId32"/>
    <p:sldId id="289" r:id="rId33"/>
    <p:sldId id="324" r:id="rId34"/>
    <p:sldId id="290" r:id="rId35"/>
    <p:sldId id="325" r:id="rId36"/>
    <p:sldId id="326" r:id="rId37"/>
    <p:sldId id="327" r:id="rId38"/>
    <p:sldId id="328" r:id="rId39"/>
    <p:sldId id="272" r:id="rId40"/>
    <p:sldId id="273" r:id="rId41"/>
    <p:sldId id="274" r:id="rId42"/>
    <p:sldId id="271" r:id="rId43"/>
    <p:sldId id="275" r:id="rId44"/>
    <p:sldId id="265" r:id="rId45"/>
    <p:sldId id="297" r:id="rId46"/>
    <p:sldId id="300" r:id="rId47"/>
    <p:sldId id="301" r:id="rId48"/>
    <p:sldId id="302" r:id="rId49"/>
    <p:sldId id="329" r:id="rId50"/>
    <p:sldId id="262" r:id="rId51"/>
    <p:sldId id="279" r:id="rId52"/>
  </p:sldIdLst>
  <p:sldSz cx="9144000" cy="6858000" type="screen4x3"/>
  <p:notesSz cx="7099300" cy="10223500"/>
  <p:embeddedFontLst>
    <p:embeddedFont>
      <p:font typeface="Candara" panose="020E0502030303020204" pitchFamily="34" charset="0"/>
      <p:regular r:id="rId54"/>
      <p:bold r:id="rId55"/>
      <p:italic r:id="rId56"/>
      <p:boldItalic r:id="rId57"/>
    </p:embeddedFont>
    <p:embeddedFont>
      <p:font typeface="Libre Franklin" pitchFamily="2" charset="-18"/>
      <p:regular r:id="rId58"/>
      <p:bold r:id="rId59"/>
      <p:italic r:id="rId60"/>
      <p:boldItalic r:id="rId6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2" roundtripDataSignature="AMtx7mjFx2xATjRWIr4kDJqWd8haL+ZcR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venka Benjak" initials="NB" lastIdx="6" clrIdx="0">
    <p:extLst>
      <p:ext uri="{19B8F6BF-5375-455C-9EA6-DF929625EA0E}">
        <p15:presenceInfo xmlns:p15="http://schemas.microsoft.com/office/powerpoint/2012/main" userId="05078365de1f7ba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58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font" Target="fonts/font2.fntdata"/><Relationship Id="rId63" Type="http://schemas.openxmlformats.org/officeDocument/2006/relationships/commentAuthors" Target="commen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8" Type="http://schemas.openxmlformats.org/officeDocument/2006/relationships/font" Target="fonts/font5.fntdata"/><Relationship Id="rId66"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font" Target="fonts/font4.fntdata"/><Relationship Id="rId61"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font" Target="fonts/font7.fntdata"/><Relationship Id="rId65"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font" Target="fonts/font3.fntdata"/><Relationship Id="rId64"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font" Target="fonts/font6.fntdata"/><Relationship Id="rId67"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font" Target="fonts/font1.fntdata"/><Relationship Id="rId6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76363" cy="511175"/>
          </a:xfrm>
          <a:prstGeom prst="rect">
            <a:avLst/>
          </a:prstGeom>
          <a:noFill/>
          <a:ln>
            <a:noFill/>
          </a:ln>
        </p:spPr>
        <p:txBody>
          <a:bodyPr spcFirstLastPara="1" wrap="square" lIns="98975" tIns="49475" rIns="98975" bIns="49475" anchor="t"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1294" y="0"/>
            <a:ext cx="3076363" cy="511175"/>
          </a:xfrm>
          <a:prstGeom prst="rect">
            <a:avLst/>
          </a:prstGeom>
          <a:noFill/>
          <a:ln>
            <a:noFill/>
          </a:ln>
        </p:spPr>
        <p:txBody>
          <a:bodyPr spcFirstLastPara="1" wrap="square" lIns="98975" tIns="49475" rIns="98975" bIns="49475" anchor="t" anchorCtr="0">
            <a:noAutofit/>
          </a:bodyPr>
          <a:lstStyle>
            <a:lvl1pPr marR="0" lvl="0" algn="r"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9930" y="4856163"/>
            <a:ext cx="5679440" cy="4600575"/>
          </a:xfrm>
          <a:prstGeom prst="rect">
            <a:avLst/>
          </a:prstGeom>
          <a:noFill/>
          <a:ln>
            <a:noFill/>
          </a:ln>
        </p:spPr>
        <p:txBody>
          <a:bodyPr spcFirstLastPara="1" wrap="square" lIns="98975" tIns="49475" rIns="98975" bIns="49475" anchor="t" anchorCtr="0">
            <a:norm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710551"/>
            <a:ext cx="3076363" cy="511175"/>
          </a:xfrm>
          <a:prstGeom prst="rect">
            <a:avLst/>
          </a:prstGeom>
          <a:noFill/>
          <a:ln>
            <a:noFill/>
          </a:ln>
        </p:spPr>
        <p:txBody>
          <a:bodyPr spcFirstLastPara="1" wrap="square" lIns="98975" tIns="49475" rIns="98975" bIns="49475" anchor="b"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1294" y="9710551"/>
            <a:ext cx="3076363" cy="511175"/>
          </a:xfrm>
          <a:prstGeom prst="rect">
            <a:avLst/>
          </a:prstGeom>
          <a:noFill/>
          <a:ln>
            <a:noFill/>
          </a:ln>
        </p:spPr>
        <p:txBody>
          <a:bodyPr spcFirstLastPara="1" wrap="square" lIns="98975" tIns="49475" rIns="98975" bIns="49475" anchor="b" anchorCtr="0">
            <a:noAutofit/>
          </a:bodyPr>
          <a:lstStyle/>
          <a:p>
            <a:pPr marL="0" marR="0" lvl="0" indent="0" algn="r" rtl="0">
              <a:spcBef>
                <a:spcPts val="0"/>
              </a:spcBef>
              <a:spcAft>
                <a:spcPts val="0"/>
              </a:spcAft>
              <a:buNone/>
            </a:pPr>
            <a:fld id="{00000000-1234-1234-1234-123412341234}" type="slidenum">
              <a:rPr lang="hr-HR"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15" name="Google Shape;115;p1: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CE806CCA-1616-BAB2-EA50-641019E7E064}"/>
            </a:ext>
          </a:extLst>
        </p:cNvPr>
        <p:cNvGrpSpPr/>
        <p:nvPr/>
      </p:nvGrpSpPr>
      <p:grpSpPr>
        <a:xfrm>
          <a:off x="0" y="0"/>
          <a:ext cx="0" cy="0"/>
          <a:chOff x="0" y="0"/>
          <a:chExt cx="0" cy="0"/>
        </a:xfrm>
      </p:grpSpPr>
      <p:sp>
        <p:nvSpPr>
          <p:cNvPr id="166" name="Google Shape;166;p8:notes">
            <a:extLst>
              <a:ext uri="{FF2B5EF4-FFF2-40B4-BE49-F238E27FC236}">
                <a16:creationId xmlns:a16="http://schemas.microsoft.com/office/drawing/2014/main" id="{61F93185-113D-2630-F942-CFC43D08B618}"/>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67" name="Google Shape;167;p8:notes">
            <a:extLst>
              <a:ext uri="{FF2B5EF4-FFF2-40B4-BE49-F238E27FC236}">
                <a16:creationId xmlns:a16="http://schemas.microsoft.com/office/drawing/2014/main" id="{ED010411-E7D5-591C-57CE-2C4DA840AECC}"/>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0561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9: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75" name="Google Shape;175;p9: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1: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91" name="Google Shape;191;p11: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37752081-0181-F2F3-AECC-C09975DAC300}"/>
            </a:ext>
          </a:extLst>
        </p:cNvPr>
        <p:cNvGrpSpPr/>
        <p:nvPr/>
      </p:nvGrpSpPr>
      <p:grpSpPr>
        <a:xfrm>
          <a:off x="0" y="0"/>
          <a:ext cx="0" cy="0"/>
          <a:chOff x="0" y="0"/>
          <a:chExt cx="0" cy="0"/>
        </a:xfrm>
      </p:grpSpPr>
      <p:sp>
        <p:nvSpPr>
          <p:cNvPr id="190" name="Google Shape;190;p11:notes">
            <a:extLst>
              <a:ext uri="{FF2B5EF4-FFF2-40B4-BE49-F238E27FC236}">
                <a16:creationId xmlns:a16="http://schemas.microsoft.com/office/drawing/2014/main" id="{70084824-27C1-F7D8-28A3-F4960B15949C}"/>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91" name="Google Shape;191;p11:notes">
            <a:extLst>
              <a:ext uri="{FF2B5EF4-FFF2-40B4-BE49-F238E27FC236}">
                <a16:creationId xmlns:a16="http://schemas.microsoft.com/office/drawing/2014/main" id="{3277CB00-0BA4-A398-7EB5-C972B3758011}"/>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1363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A0E59380-BC86-F566-DE1A-A4D10DE76E53}"/>
            </a:ext>
          </a:extLst>
        </p:cNvPr>
        <p:cNvGrpSpPr/>
        <p:nvPr/>
      </p:nvGrpSpPr>
      <p:grpSpPr>
        <a:xfrm>
          <a:off x="0" y="0"/>
          <a:ext cx="0" cy="0"/>
          <a:chOff x="0" y="0"/>
          <a:chExt cx="0" cy="0"/>
        </a:xfrm>
      </p:grpSpPr>
      <p:sp>
        <p:nvSpPr>
          <p:cNvPr id="190" name="Google Shape;190;p11:notes">
            <a:extLst>
              <a:ext uri="{FF2B5EF4-FFF2-40B4-BE49-F238E27FC236}">
                <a16:creationId xmlns:a16="http://schemas.microsoft.com/office/drawing/2014/main" id="{8E2841EC-9A3E-C1BC-1C26-8F8D2218E752}"/>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91" name="Google Shape;191;p11:notes">
            <a:extLst>
              <a:ext uri="{FF2B5EF4-FFF2-40B4-BE49-F238E27FC236}">
                <a16:creationId xmlns:a16="http://schemas.microsoft.com/office/drawing/2014/main" id="{FC4AF34E-35B0-D71F-6D20-9983257DE6A4}"/>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9002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F9A276F9-4782-CFCA-D432-78BB45EE03E4}"/>
            </a:ext>
          </a:extLst>
        </p:cNvPr>
        <p:cNvGrpSpPr/>
        <p:nvPr/>
      </p:nvGrpSpPr>
      <p:grpSpPr>
        <a:xfrm>
          <a:off x="0" y="0"/>
          <a:ext cx="0" cy="0"/>
          <a:chOff x="0" y="0"/>
          <a:chExt cx="0" cy="0"/>
        </a:xfrm>
      </p:grpSpPr>
      <p:sp>
        <p:nvSpPr>
          <p:cNvPr id="190" name="Google Shape;190;p11:notes">
            <a:extLst>
              <a:ext uri="{FF2B5EF4-FFF2-40B4-BE49-F238E27FC236}">
                <a16:creationId xmlns:a16="http://schemas.microsoft.com/office/drawing/2014/main" id="{E7875330-3657-8521-EF43-FC718EFEC273}"/>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91" name="Google Shape;191;p11:notes">
            <a:extLst>
              <a:ext uri="{FF2B5EF4-FFF2-40B4-BE49-F238E27FC236}">
                <a16:creationId xmlns:a16="http://schemas.microsoft.com/office/drawing/2014/main" id="{5AB8093D-41CA-50BA-35AE-D1F26C6C0073}"/>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79678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a:extLst>
            <a:ext uri="{FF2B5EF4-FFF2-40B4-BE49-F238E27FC236}">
              <a16:creationId xmlns:a16="http://schemas.microsoft.com/office/drawing/2014/main" id="{1D85438E-B096-CD82-71DD-565A2F88E245}"/>
            </a:ext>
          </a:extLst>
        </p:cNvPr>
        <p:cNvGrpSpPr/>
        <p:nvPr/>
      </p:nvGrpSpPr>
      <p:grpSpPr>
        <a:xfrm>
          <a:off x="0" y="0"/>
          <a:ext cx="0" cy="0"/>
          <a:chOff x="0" y="0"/>
          <a:chExt cx="0" cy="0"/>
        </a:xfrm>
      </p:grpSpPr>
      <p:sp>
        <p:nvSpPr>
          <p:cNvPr id="190" name="Google Shape;190;p11:notes">
            <a:extLst>
              <a:ext uri="{FF2B5EF4-FFF2-40B4-BE49-F238E27FC236}">
                <a16:creationId xmlns:a16="http://schemas.microsoft.com/office/drawing/2014/main" id="{EFC94B33-8D65-4A8A-F474-9C98A8535EC0}"/>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91" name="Google Shape;191;p11:notes">
            <a:extLst>
              <a:ext uri="{FF2B5EF4-FFF2-40B4-BE49-F238E27FC236}">
                <a16:creationId xmlns:a16="http://schemas.microsoft.com/office/drawing/2014/main" id="{E2E2AC99-DA36-5AEE-009B-124C6452DBAF}"/>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0276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3: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07" name="Google Shape;207;p13: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a:extLst>
            <a:ext uri="{FF2B5EF4-FFF2-40B4-BE49-F238E27FC236}">
              <a16:creationId xmlns:a16="http://schemas.microsoft.com/office/drawing/2014/main" id="{B37BE1D8-149F-B127-57F3-D835600E0702}"/>
            </a:ext>
          </a:extLst>
        </p:cNvPr>
        <p:cNvGrpSpPr/>
        <p:nvPr/>
      </p:nvGrpSpPr>
      <p:grpSpPr>
        <a:xfrm>
          <a:off x="0" y="0"/>
          <a:ext cx="0" cy="0"/>
          <a:chOff x="0" y="0"/>
          <a:chExt cx="0" cy="0"/>
        </a:xfrm>
      </p:grpSpPr>
      <p:sp>
        <p:nvSpPr>
          <p:cNvPr id="206" name="Google Shape;206;p13:notes">
            <a:extLst>
              <a:ext uri="{FF2B5EF4-FFF2-40B4-BE49-F238E27FC236}">
                <a16:creationId xmlns:a16="http://schemas.microsoft.com/office/drawing/2014/main" id="{985062D6-A42F-7706-7BD4-BAB9494802F3}"/>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07" name="Google Shape;207;p13:notes">
            <a:extLst>
              <a:ext uri="{FF2B5EF4-FFF2-40B4-BE49-F238E27FC236}">
                <a16:creationId xmlns:a16="http://schemas.microsoft.com/office/drawing/2014/main" id="{E8A41615-F8FE-C0B9-5122-25CAF9C22B9F}"/>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73309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a:extLst>
            <a:ext uri="{FF2B5EF4-FFF2-40B4-BE49-F238E27FC236}">
              <a16:creationId xmlns:a16="http://schemas.microsoft.com/office/drawing/2014/main" id="{81476C85-E6AD-1DBA-3D5E-183FA953C4F4}"/>
            </a:ext>
          </a:extLst>
        </p:cNvPr>
        <p:cNvGrpSpPr/>
        <p:nvPr/>
      </p:nvGrpSpPr>
      <p:grpSpPr>
        <a:xfrm>
          <a:off x="0" y="0"/>
          <a:ext cx="0" cy="0"/>
          <a:chOff x="0" y="0"/>
          <a:chExt cx="0" cy="0"/>
        </a:xfrm>
      </p:grpSpPr>
      <p:sp>
        <p:nvSpPr>
          <p:cNvPr id="206" name="Google Shape;206;p13:notes">
            <a:extLst>
              <a:ext uri="{FF2B5EF4-FFF2-40B4-BE49-F238E27FC236}">
                <a16:creationId xmlns:a16="http://schemas.microsoft.com/office/drawing/2014/main" id="{F481E017-1AAE-A3C9-0F83-C2EAFBF95940}"/>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07" name="Google Shape;207;p13:notes">
            <a:extLst>
              <a:ext uri="{FF2B5EF4-FFF2-40B4-BE49-F238E27FC236}">
                <a16:creationId xmlns:a16="http://schemas.microsoft.com/office/drawing/2014/main" id="{8C721641-2344-10F2-52C7-CE0D9E6F6769}"/>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3579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2: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23" name="Google Shape;123;p2: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a:extLst>
            <a:ext uri="{FF2B5EF4-FFF2-40B4-BE49-F238E27FC236}">
              <a16:creationId xmlns:a16="http://schemas.microsoft.com/office/drawing/2014/main" id="{E622770A-85B0-B40B-A488-1A7A5135C517}"/>
            </a:ext>
          </a:extLst>
        </p:cNvPr>
        <p:cNvGrpSpPr/>
        <p:nvPr/>
      </p:nvGrpSpPr>
      <p:grpSpPr>
        <a:xfrm>
          <a:off x="0" y="0"/>
          <a:ext cx="0" cy="0"/>
          <a:chOff x="0" y="0"/>
          <a:chExt cx="0" cy="0"/>
        </a:xfrm>
      </p:grpSpPr>
      <p:sp>
        <p:nvSpPr>
          <p:cNvPr id="206" name="Google Shape;206;p13:notes">
            <a:extLst>
              <a:ext uri="{FF2B5EF4-FFF2-40B4-BE49-F238E27FC236}">
                <a16:creationId xmlns:a16="http://schemas.microsoft.com/office/drawing/2014/main" id="{769BD21D-BF2B-9951-2BF2-AFB33016FCDB}"/>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07" name="Google Shape;207;p13:notes">
            <a:extLst>
              <a:ext uri="{FF2B5EF4-FFF2-40B4-BE49-F238E27FC236}">
                <a16:creationId xmlns:a16="http://schemas.microsoft.com/office/drawing/2014/main" id="{2A6313DD-FAF1-8E99-99AC-A3913DB2C66E}"/>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74250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9047C17D-1188-FA5F-39A1-822D40095B4B}"/>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537506E2-A8EA-7F79-F72A-8C9FFF53C59D}"/>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23" name="Google Shape;223;p15:notes">
            <a:extLst>
              <a:ext uri="{FF2B5EF4-FFF2-40B4-BE49-F238E27FC236}">
                <a16:creationId xmlns:a16="http://schemas.microsoft.com/office/drawing/2014/main" id="{2FD84AD6-DCE2-05E9-59B1-FC78947F8158}"/>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5521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06DB06C5-2338-F452-CA55-665D9A401B11}"/>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E9352AA8-2B79-2C3E-2CE5-EC650EC86E91}"/>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23" name="Google Shape;223;p15:notes">
            <a:extLst>
              <a:ext uri="{FF2B5EF4-FFF2-40B4-BE49-F238E27FC236}">
                <a16:creationId xmlns:a16="http://schemas.microsoft.com/office/drawing/2014/main" id="{36E293E6-D79E-F99E-1B69-763DF87A983E}"/>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24379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EB5A0532-9450-C923-AEF7-C36E129AF959}"/>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6C5735B5-B9DB-D8D9-39D7-1A5205906FBB}"/>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23" name="Google Shape;223;p15:notes">
            <a:extLst>
              <a:ext uri="{FF2B5EF4-FFF2-40B4-BE49-F238E27FC236}">
                <a16:creationId xmlns:a16="http://schemas.microsoft.com/office/drawing/2014/main" id="{E8371C40-F978-16D4-4F5C-54EE27F5FC39}"/>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93272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805D9906-D56A-6187-A187-4F4CEDF568BD}"/>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4D0C9365-2430-44F7-E1F3-D0421B8C9DE4}"/>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23" name="Google Shape;223;p15:notes">
            <a:extLst>
              <a:ext uri="{FF2B5EF4-FFF2-40B4-BE49-F238E27FC236}">
                <a16:creationId xmlns:a16="http://schemas.microsoft.com/office/drawing/2014/main" id="{ABD84A31-2A03-1725-5520-CE004E18D079}"/>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75468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7AA7C564-097D-EF9B-A676-EC7119766383}"/>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C91A3EFD-95DA-4669-3044-0A19714B97E4}"/>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23" name="Google Shape;223;p15:notes">
            <a:extLst>
              <a:ext uri="{FF2B5EF4-FFF2-40B4-BE49-F238E27FC236}">
                <a16:creationId xmlns:a16="http://schemas.microsoft.com/office/drawing/2014/main" id="{A4BF14FD-F766-CB77-FEA7-60B0246CD5E4}"/>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79420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A0CEF5CE-13D7-A171-C4AD-486AA54889A7}"/>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57658D22-A464-F357-4D9F-0EC1F0A7B6B9}"/>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23" name="Google Shape;223;p15:notes">
            <a:extLst>
              <a:ext uri="{FF2B5EF4-FFF2-40B4-BE49-F238E27FC236}">
                <a16:creationId xmlns:a16="http://schemas.microsoft.com/office/drawing/2014/main" id="{90774789-2CC8-0EE8-60C4-F06608D79A9B}"/>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156946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a:extLst>
            <a:ext uri="{FF2B5EF4-FFF2-40B4-BE49-F238E27FC236}">
              <a16:creationId xmlns:a16="http://schemas.microsoft.com/office/drawing/2014/main" id="{804C8841-DF1A-CBD3-E590-845C409AA373}"/>
            </a:ext>
          </a:extLst>
        </p:cNvPr>
        <p:cNvGrpSpPr/>
        <p:nvPr/>
      </p:nvGrpSpPr>
      <p:grpSpPr>
        <a:xfrm>
          <a:off x="0" y="0"/>
          <a:ext cx="0" cy="0"/>
          <a:chOff x="0" y="0"/>
          <a:chExt cx="0" cy="0"/>
        </a:xfrm>
      </p:grpSpPr>
      <p:sp>
        <p:nvSpPr>
          <p:cNvPr id="222" name="Google Shape;222;p15:notes">
            <a:extLst>
              <a:ext uri="{FF2B5EF4-FFF2-40B4-BE49-F238E27FC236}">
                <a16:creationId xmlns:a16="http://schemas.microsoft.com/office/drawing/2014/main" id="{F1FFDA22-2667-22B5-9E5E-FEA5EA889059}"/>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dirty="0"/>
          </a:p>
        </p:txBody>
      </p:sp>
      <p:sp>
        <p:nvSpPr>
          <p:cNvPr id="223" name="Google Shape;223;p15:notes">
            <a:extLst>
              <a:ext uri="{FF2B5EF4-FFF2-40B4-BE49-F238E27FC236}">
                <a16:creationId xmlns:a16="http://schemas.microsoft.com/office/drawing/2014/main" id="{48F1D44B-F17F-14F0-F965-275645E94267}"/>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95670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17: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40" name="Google Shape;240;p17: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8: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49" name="Google Shape;249;p18: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31" name="Google Shape;131;p3: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9: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58" name="Google Shape;258;p19: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6: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31" name="Google Shape;231;p16: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20: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267" name="Google Shape;267;p20: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0: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83" name="Google Shape;183;p10: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a:extLst>
            <a:ext uri="{FF2B5EF4-FFF2-40B4-BE49-F238E27FC236}">
              <a16:creationId xmlns:a16="http://schemas.microsoft.com/office/drawing/2014/main" id="{887D932C-3CA7-5E49-21BF-31095B79FC20}"/>
            </a:ext>
          </a:extLst>
        </p:cNvPr>
        <p:cNvGrpSpPr/>
        <p:nvPr/>
      </p:nvGrpSpPr>
      <p:grpSpPr>
        <a:xfrm>
          <a:off x="0" y="0"/>
          <a:ext cx="0" cy="0"/>
          <a:chOff x="0" y="0"/>
          <a:chExt cx="0" cy="0"/>
        </a:xfrm>
      </p:grpSpPr>
      <p:sp>
        <p:nvSpPr>
          <p:cNvPr id="182" name="Google Shape;182;p10:notes">
            <a:extLst>
              <a:ext uri="{FF2B5EF4-FFF2-40B4-BE49-F238E27FC236}">
                <a16:creationId xmlns:a16="http://schemas.microsoft.com/office/drawing/2014/main" id="{E55ABA2D-A52B-3BC3-4CE6-694AF7166EA8}"/>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83" name="Google Shape;183;p10:notes">
            <a:extLst>
              <a:ext uri="{FF2B5EF4-FFF2-40B4-BE49-F238E27FC236}">
                <a16:creationId xmlns:a16="http://schemas.microsoft.com/office/drawing/2014/main" id="{FE183912-3524-6C03-707D-F8BD34B12AF9}"/>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77045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a:extLst>
            <a:ext uri="{FF2B5EF4-FFF2-40B4-BE49-F238E27FC236}">
              <a16:creationId xmlns:a16="http://schemas.microsoft.com/office/drawing/2014/main" id="{521DB87D-9C7E-38F1-DE9C-A0ACCAC546C8}"/>
            </a:ext>
          </a:extLst>
        </p:cNvPr>
        <p:cNvGrpSpPr/>
        <p:nvPr/>
      </p:nvGrpSpPr>
      <p:grpSpPr>
        <a:xfrm>
          <a:off x="0" y="0"/>
          <a:ext cx="0" cy="0"/>
          <a:chOff x="0" y="0"/>
          <a:chExt cx="0" cy="0"/>
        </a:xfrm>
      </p:grpSpPr>
      <p:sp>
        <p:nvSpPr>
          <p:cNvPr id="182" name="Google Shape;182;p10:notes">
            <a:extLst>
              <a:ext uri="{FF2B5EF4-FFF2-40B4-BE49-F238E27FC236}">
                <a16:creationId xmlns:a16="http://schemas.microsoft.com/office/drawing/2014/main" id="{D671175E-FB96-D30A-4BF9-64457353CA09}"/>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83" name="Google Shape;183;p10:notes">
            <a:extLst>
              <a:ext uri="{FF2B5EF4-FFF2-40B4-BE49-F238E27FC236}">
                <a16:creationId xmlns:a16="http://schemas.microsoft.com/office/drawing/2014/main" id="{660F75B1-EBD6-58E1-E0DE-D050F43EBD97}"/>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66098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a:extLst>
            <a:ext uri="{FF2B5EF4-FFF2-40B4-BE49-F238E27FC236}">
              <a16:creationId xmlns:a16="http://schemas.microsoft.com/office/drawing/2014/main" id="{80860626-E6BB-F6B3-2CC2-1B94AE4C4B6F}"/>
            </a:ext>
          </a:extLst>
        </p:cNvPr>
        <p:cNvGrpSpPr/>
        <p:nvPr/>
      </p:nvGrpSpPr>
      <p:grpSpPr>
        <a:xfrm>
          <a:off x="0" y="0"/>
          <a:ext cx="0" cy="0"/>
          <a:chOff x="0" y="0"/>
          <a:chExt cx="0" cy="0"/>
        </a:xfrm>
      </p:grpSpPr>
      <p:sp>
        <p:nvSpPr>
          <p:cNvPr id="182" name="Google Shape;182;p10:notes">
            <a:extLst>
              <a:ext uri="{FF2B5EF4-FFF2-40B4-BE49-F238E27FC236}">
                <a16:creationId xmlns:a16="http://schemas.microsoft.com/office/drawing/2014/main" id="{DA56EB40-40E1-FB6F-E372-64373F2FD933}"/>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83" name="Google Shape;183;p10:notes">
            <a:extLst>
              <a:ext uri="{FF2B5EF4-FFF2-40B4-BE49-F238E27FC236}">
                <a16:creationId xmlns:a16="http://schemas.microsoft.com/office/drawing/2014/main" id="{278733EB-A088-E8DF-5861-FFB48066F375}"/>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916965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a:extLst>
            <a:ext uri="{FF2B5EF4-FFF2-40B4-BE49-F238E27FC236}">
              <a16:creationId xmlns:a16="http://schemas.microsoft.com/office/drawing/2014/main" id="{2D0AD94F-50F9-1753-2A8B-264F3DEFE95E}"/>
            </a:ext>
          </a:extLst>
        </p:cNvPr>
        <p:cNvGrpSpPr/>
        <p:nvPr/>
      </p:nvGrpSpPr>
      <p:grpSpPr>
        <a:xfrm>
          <a:off x="0" y="0"/>
          <a:ext cx="0" cy="0"/>
          <a:chOff x="0" y="0"/>
          <a:chExt cx="0" cy="0"/>
        </a:xfrm>
      </p:grpSpPr>
      <p:sp>
        <p:nvSpPr>
          <p:cNvPr id="182" name="Google Shape;182;p10:notes">
            <a:extLst>
              <a:ext uri="{FF2B5EF4-FFF2-40B4-BE49-F238E27FC236}">
                <a16:creationId xmlns:a16="http://schemas.microsoft.com/office/drawing/2014/main" id="{135B5D3C-5497-7FF7-A7E0-9AC2A25D0A6F}"/>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83" name="Google Shape;183;p10:notes">
            <a:extLst>
              <a:ext uri="{FF2B5EF4-FFF2-40B4-BE49-F238E27FC236}">
                <a16:creationId xmlns:a16="http://schemas.microsoft.com/office/drawing/2014/main" id="{A2E84F0F-033C-3390-853E-1177A8D53AC3}"/>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17063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a:extLst>
            <a:ext uri="{FF2B5EF4-FFF2-40B4-BE49-F238E27FC236}">
              <a16:creationId xmlns:a16="http://schemas.microsoft.com/office/drawing/2014/main" id="{5B1BD00F-1F82-5B85-8CB7-E76A81221D5C}"/>
            </a:ext>
          </a:extLst>
        </p:cNvPr>
        <p:cNvGrpSpPr/>
        <p:nvPr/>
      </p:nvGrpSpPr>
      <p:grpSpPr>
        <a:xfrm>
          <a:off x="0" y="0"/>
          <a:ext cx="0" cy="0"/>
          <a:chOff x="0" y="0"/>
          <a:chExt cx="0" cy="0"/>
        </a:xfrm>
      </p:grpSpPr>
      <p:sp>
        <p:nvSpPr>
          <p:cNvPr id="182" name="Google Shape;182;p10:notes">
            <a:extLst>
              <a:ext uri="{FF2B5EF4-FFF2-40B4-BE49-F238E27FC236}">
                <a16:creationId xmlns:a16="http://schemas.microsoft.com/office/drawing/2014/main" id="{FF13529F-72B2-540B-65C2-49B9BF9F8702}"/>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83" name="Google Shape;183;p10:notes">
            <a:extLst>
              <a:ext uri="{FF2B5EF4-FFF2-40B4-BE49-F238E27FC236}">
                <a16:creationId xmlns:a16="http://schemas.microsoft.com/office/drawing/2014/main" id="{91885DC8-A421-6D13-2551-5075DE275451}"/>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58423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7: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59" name="Google Shape;159;p7: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4: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38" name="Google Shape;138;p4: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24: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99" name="Google Shape;299;p24:notes"/>
          <p:cNvSpPr txBox="1">
            <a:spLocks noGrp="1"/>
          </p:cNvSpPr>
          <p:nvPr>
            <p:ph type="body" idx="1"/>
          </p:nvPr>
        </p:nvSpPr>
        <p:spPr>
          <a:xfrm>
            <a:off x="709930" y="4856163"/>
            <a:ext cx="5679440" cy="4600575"/>
          </a:xfrm>
          <a:prstGeom prst="rect">
            <a:avLst/>
          </a:prstGeom>
          <a:noFill/>
          <a:ln>
            <a:noFill/>
          </a:ln>
        </p:spPr>
        <p:txBody>
          <a:bodyPr spcFirstLastPara="1" wrap="square" lIns="98975" tIns="49475" rIns="98975" bIns="49475" anchor="t" anchorCtr="0">
            <a:normAutofit/>
          </a:bodyPr>
          <a:lstStyle/>
          <a:p>
            <a:pPr marL="0" lvl="0" indent="0" algn="l" rtl="0">
              <a:spcBef>
                <a:spcPts val="0"/>
              </a:spcBef>
              <a:spcAft>
                <a:spcPts val="0"/>
              </a:spcAft>
              <a:buNone/>
            </a:pPr>
            <a:endParaRPr/>
          </a:p>
        </p:txBody>
      </p:sp>
      <p:sp>
        <p:nvSpPr>
          <p:cNvPr id="300" name="Google Shape;300;p24:notes"/>
          <p:cNvSpPr txBox="1">
            <a:spLocks noGrp="1"/>
          </p:cNvSpPr>
          <p:nvPr>
            <p:ph type="sldNum" idx="12"/>
          </p:nvPr>
        </p:nvSpPr>
        <p:spPr>
          <a:xfrm>
            <a:off x="4021294" y="9710551"/>
            <a:ext cx="3076363" cy="511175"/>
          </a:xfrm>
          <a:prstGeom prst="rect">
            <a:avLst/>
          </a:prstGeom>
          <a:noFill/>
          <a:ln>
            <a:noFill/>
          </a:ln>
        </p:spPr>
        <p:txBody>
          <a:bodyPr spcFirstLastPara="1" wrap="square" lIns="98975" tIns="49475" rIns="98975" bIns="49475" anchor="b" anchorCtr="0">
            <a:noAutofit/>
          </a:bodyPr>
          <a:lstStyle/>
          <a:p>
            <a:pPr marL="0" lvl="0" indent="0" algn="r" rtl="0">
              <a:spcBef>
                <a:spcPts val="0"/>
              </a:spcBef>
              <a:spcAft>
                <a:spcPts val="0"/>
              </a:spcAft>
              <a:buNone/>
            </a:pPr>
            <a:fld id="{00000000-1234-1234-1234-123412341234}" type="slidenum">
              <a:rPr lang="hr-HR"/>
              <a:t>50</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6: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52" name="Google Shape;152;p6: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a:extLst>
            <a:ext uri="{FF2B5EF4-FFF2-40B4-BE49-F238E27FC236}">
              <a16:creationId xmlns:a16="http://schemas.microsoft.com/office/drawing/2014/main" id="{6FAF1A21-72C7-E89F-91F9-55F78BB08A13}"/>
            </a:ext>
          </a:extLst>
        </p:cNvPr>
        <p:cNvGrpSpPr/>
        <p:nvPr/>
      </p:nvGrpSpPr>
      <p:grpSpPr>
        <a:xfrm>
          <a:off x="0" y="0"/>
          <a:ext cx="0" cy="0"/>
          <a:chOff x="0" y="0"/>
          <a:chExt cx="0" cy="0"/>
        </a:xfrm>
      </p:grpSpPr>
      <p:sp>
        <p:nvSpPr>
          <p:cNvPr id="151" name="Google Shape;151;p6:notes">
            <a:extLst>
              <a:ext uri="{FF2B5EF4-FFF2-40B4-BE49-F238E27FC236}">
                <a16:creationId xmlns:a16="http://schemas.microsoft.com/office/drawing/2014/main" id="{C1D88F27-2A12-1EDB-B998-3C421711AE8B}"/>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52" name="Google Shape;152;p6:notes">
            <a:extLst>
              <a:ext uri="{FF2B5EF4-FFF2-40B4-BE49-F238E27FC236}">
                <a16:creationId xmlns:a16="http://schemas.microsoft.com/office/drawing/2014/main" id="{07C45258-FF80-8449-F4E2-BDCDDD4BF898}"/>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4686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8:notes"/>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67" name="Google Shape;167;p8:notes"/>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AE1C1783-76BC-B538-26B8-7641A903190B}"/>
            </a:ext>
          </a:extLst>
        </p:cNvPr>
        <p:cNvGrpSpPr/>
        <p:nvPr/>
      </p:nvGrpSpPr>
      <p:grpSpPr>
        <a:xfrm>
          <a:off x="0" y="0"/>
          <a:ext cx="0" cy="0"/>
          <a:chOff x="0" y="0"/>
          <a:chExt cx="0" cy="0"/>
        </a:xfrm>
      </p:grpSpPr>
      <p:sp>
        <p:nvSpPr>
          <p:cNvPr id="166" name="Google Shape;166;p8:notes">
            <a:extLst>
              <a:ext uri="{FF2B5EF4-FFF2-40B4-BE49-F238E27FC236}">
                <a16:creationId xmlns:a16="http://schemas.microsoft.com/office/drawing/2014/main" id="{B078DA32-FA97-64EB-C3D5-DB5457EAB8E0}"/>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67" name="Google Shape;167;p8:notes">
            <a:extLst>
              <a:ext uri="{FF2B5EF4-FFF2-40B4-BE49-F238E27FC236}">
                <a16:creationId xmlns:a16="http://schemas.microsoft.com/office/drawing/2014/main" id="{40BB93D3-74DF-5769-100C-F187378DBE91}"/>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811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a:extLst>
            <a:ext uri="{FF2B5EF4-FFF2-40B4-BE49-F238E27FC236}">
              <a16:creationId xmlns:a16="http://schemas.microsoft.com/office/drawing/2014/main" id="{E2BCB030-942B-1B97-01CE-B1F1EDE52547}"/>
            </a:ext>
          </a:extLst>
        </p:cNvPr>
        <p:cNvGrpSpPr/>
        <p:nvPr/>
      </p:nvGrpSpPr>
      <p:grpSpPr>
        <a:xfrm>
          <a:off x="0" y="0"/>
          <a:ext cx="0" cy="0"/>
          <a:chOff x="0" y="0"/>
          <a:chExt cx="0" cy="0"/>
        </a:xfrm>
      </p:grpSpPr>
      <p:sp>
        <p:nvSpPr>
          <p:cNvPr id="166" name="Google Shape;166;p8:notes">
            <a:extLst>
              <a:ext uri="{FF2B5EF4-FFF2-40B4-BE49-F238E27FC236}">
                <a16:creationId xmlns:a16="http://schemas.microsoft.com/office/drawing/2014/main" id="{E01A4F77-6701-B2D6-6C52-7DAE4DAD7741}"/>
              </a:ext>
            </a:extLst>
          </p:cNvPr>
          <p:cNvSpPr txBox="1">
            <a:spLocks noGrp="1"/>
          </p:cNvSpPr>
          <p:nvPr>
            <p:ph type="body" idx="1"/>
          </p:nvPr>
        </p:nvSpPr>
        <p:spPr>
          <a:xfrm>
            <a:off x="709930" y="4856163"/>
            <a:ext cx="5679440" cy="4600575"/>
          </a:xfrm>
          <a:prstGeom prst="rect">
            <a:avLst/>
          </a:prstGeom>
        </p:spPr>
        <p:txBody>
          <a:bodyPr spcFirstLastPara="1" wrap="square" lIns="98975" tIns="49475" rIns="98975" bIns="49475" anchor="t" anchorCtr="0">
            <a:noAutofit/>
          </a:bodyPr>
          <a:lstStyle/>
          <a:p>
            <a:pPr marL="0" lvl="0" indent="0" algn="l" rtl="0">
              <a:spcBef>
                <a:spcPts val="360"/>
              </a:spcBef>
              <a:spcAft>
                <a:spcPts val="0"/>
              </a:spcAft>
              <a:buNone/>
            </a:pPr>
            <a:endParaRPr/>
          </a:p>
        </p:txBody>
      </p:sp>
      <p:sp>
        <p:nvSpPr>
          <p:cNvPr id="167" name="Google Shape;167;p8:notes">
            <a:extLst>
              <a:ext uri="{FF2B5EF4-FFF2-40B4-BE49-F238E27FC236}">
                <a16:creationId xmlns:a16="http://schemas.microsoft.com/office/drawing/2014/main" id="{A263D7EE-BC11-D7E1-8B5D-2324910CB039}"/>
              </a:ext>
            </a:extLst>
          </p:cNvPr>
          <p:cNvSpPr>
            <a:spLocks noGrp="1" noRot="1" noChangeAspect="1"/>
          </p:cNvSpPr>
          <p:nvPr>
            <p:ph type="sldImg" idx="2"/>
          </p:nvPr>
        </p:nvSpPr>
        <p:spPr>
          <a:xfrm>
            <a:off x="993775" y="766763"/>
            <a:ext cx="5111750" cy="3833812"/>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43221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Zaglavlje sekcije" type="secHead">
  <p:cSld name="SECTION_HEADER">
    <p:spTree>
      <p:nvGrpSpPr>
        <p:cNvPr id="1" name="Shape 17"/>
        <p:cNvGrpSpPr/>
        <p:nvPr/>
      </p:nvGrpSpPr>
      <p:grpSpPr>
        <a:xfrm>
          <a:off x="0" y="0"/>
          <a:ext cx="0" cy="0"/>
          <a:chOff x="0" y="0"/>
          <a:chExt cx="0" cy="0"/>
        </a:xfrm>
      </p:grpSpPr>
      <p:sp>
        <p:nvSpPr>
          <p:cNvPr id="18" name="Google Shape;18;p28"/>
          <p:cNvSpPr txBox="1">
            <a:spLocks noGrp="1"/>
          </p:cNvSpPr>
          <p:nvPr>
            <p:ph type="title"/>
          </p:nvPr>
        </p:nvSpPr>
        <p:spPr>
          <a:xfrm>
            <a:off x="573769" y="1301361"/>
            <a:ext cx="7209728" cy="2852737"/>
          </a:xfrm>
          <a:prstGeom prst="rect">
            <a:avLst/>
          </a:prstGeom>
          <a:noFill/>
          <a:ln>
            <a:noFill/>
          </a:ln>
        </p:spPr>
        <p:txBody>
          <a:bodyPr spcFirstLastPara="1" wrap="square" lIns="91425" tIns="45700" rIns="91425" bIns="45700" anchor="b" anchorCtr="0">
            <a:normAutofit/>
          </a:bodyPr>
          <a:lstStyle>
            <a:lvl1pPr lvl="0" algn="r">
              <a:lnSpc>
                <a:spcPct val="89000"/>
              </a:lnSpc>
              <a:spcBef>
                <a:spcPts val="0"/>
              </a:spcBef>
              <a:spcAft>
                <a:spcPts val="0"/>
              </a:spcAft>
              <a:buClr>
                <a:schemeClr val="lt2"/>
              </a:buClr>
              <a:buSzPts val="6000"/>
              <a:buFont typeface="Libre Franklin"/>
              <a:buNone/>
              <a:defRPr sz="6000" cap="none">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8"/>
          <p:cNvSpPr txBox="1">
            <a:spLocks noGrp="1"/>
          </p:cNvSpPr>
          <p:nvPr>
            <p:ph type="body" idx="1"/>
          </p:nvPr>
        </p:nvSpPr>
        <p:spPr>
          <a:xfrm>
            <a:off x="573769" y="4216328"/>
            <a:ext cx="7209728" cy="1143324"/>
          </a:xfrm>
          <a:prstGeom prst="rect">
            <a:avLst/>
          </a:prstGeom>
          <a:noFill/>
          <a:ln>
            <a:noFill/>
          </a:ln>
        </p:spPr>
        <p:txBody>
          <a:bodyPr spcFirstLastPara="1" wrap="square" lIns="91425" tIns="45700" rIns="91425" bIns="45700" anchor="t" anchorCtr="0">
            <a:normAutofit/>
          </a:bodyPr>
          <a:lstStyle>
            <a:lvl1pPr marL="457200" lvl="0" indent="-228600" algn="r">
              <a:lnSpc>
                <a:spcPct val="112000"/>
              </a:lnSpc>
              <a:spcBef>
                <a:spcPts val="0"/>
              </a:spcBef>
              <a:spcAft>
                <a:spcPts val="0"/>
              </a:spcAft>
              <a:buClr>
                <a:schemeClr val="lt2"/>
              </a:buClr>
              <a:buSzPts val="1800"/>
              <a:buNone/>
              <a:defRPr sz="1800">
                <a:solidFill>
                  <a:schemeClr val="lt2"/>
                </a:solidFill>
              </a:defRPr>
            </a:lvl1pPr>
            <a:lvl2pPr marL="914400" lvl="1" indent="-228600" algn="l">
              <a:lnSpc>
                <a:spcPct val="94000"/>
              </a:lnSpc>
              <a:spcBef>
                <a:spcPts val="500"/>
              </a:spcBef>
              <a:spcAft>
                <a:spcPts val="0"/>
              </a:spcAft>
              <a:buClr>
                <a:schemeClr val="lt1"/>
              </a:buClr>
              <a:buSzPts val="1500"/>
              <a:buNone/>
              <a:defRPr sz="1500">
                <a:solidFill>
                  <a:schemeClr val="lt1"/>
                </a:solidFill>
              </a:defRPr>
            </a:lvl2pPr>
            <a:lvl3pPr marL="1371600" lvl="2" indent="-228600" algn="l">
              <a:lnSpc>
                <a:spcPct val="94000"/>
              </a:lnSpc>
              <a:spcBef>
                <a:spcPts val="500"/>
              </a:spcBef>
              <a:spcAft>
                <a:spcPts val="0"/>
              </a:spcAft>
              <a:buClr>
                <a:schemeClr val="lt1"/>
              </a:buClr>
              <a:buSzPts val="1350"/>
              <a:buNone/>
              <a:defRPr sz="1350">
                <a:solidFill>
                  <a:schemeClr val="lt1"/>
                </a:solidFill>
              </a:defRPr>
            </a:lvl3pPr>
            <a:lvl4pPr marL="1828800" lvl="3" indent="-228600" algn="l">
              <a:lnSpc>
                <a:spcPct val="94000"/>
              </a:lnSpc>
              <a:spcBef>
                <a:spcPts val="500"/>
              </a:spcBef>
              <a:spcAft>
                <a:spcPts val="0"/>
              </a:spcAft>
              <a:buClr>
                <a:schemeClr val="lt1"/>
              </a:buClr>
              <a:buSzPts val="1200"/>
              <a:buNone/>
              <a:defRPr sz="1200">
                <a:solidFill>
                  <a:schemeClr val="lt1"/>
                </a:solidFill>
              </a:defRPr>
            </a:lvl4pPr>
            <a:lvl5pPr marL="2286000" lvl="4" indent="-228600" algn="l">
              <a:lnSpc>
                <a:spcPct val="94000"/>
              </a:lnSpc>
              <a:spcBef>
                <a:spcPts val="500"/>
              </a:spcBef>
              <a:spcAft>
                <a:spcPts val="0"/>
              </a:spcAft>
              <a:buClr>
                <a:schemeClr val="lt1"/>
              </a:buClr>
              <a:buSzPts val="1200"/>
              <a:buNone/>
              <a:defRPr sz="1200">
                <a:solidFill>
                  <a:schemeClr val="lt1"/>
                </a:solidFill>
              </a:defRPr>
            </a:lvl5pPr>
            <a:lvl6pPr marL="2743200" lvl="5" indent="-228600" algn="l">
              <a:lnSpc>
                <a:spcPct val="94000"/>
              </a:lnSpc>
              <a:spcBef>
                <a:spcPts val="500"/>
              </a:spcBef>
              <a:spcAft>
                <a:spcPts val="0"/>
              </a:spcAft>
              <a:buClr>
                <a:schemeClr val="lt1"/>
              </a:buClr>
              <a:buSzPts val="1200"/>
              <a:buNone/>
              <a:defRPr sz="1200">
                <a:solidFill>
                  <a:schemeClr val="lt1"/>
                </a:solidFill>
              </a:defRPr>
            </a:lvl6pPr>
            <a:lvl7pPr marL="3200400" lvl="6" indent="-228600" algn="l">
              <a:lnSpc>
                <a:spcPct val="94000"/>
              </a:lnSpc>
              <a:spcBef>
                <a:spcPts val="500"/>
              </a:spcBef>
              <a:spcAft>
                <a:spcPts val="0"/>
              </a:spcAft>
              <a:buClr>
                <a:schemeClr val="lt1"/>
              </a:buClr>
              <a:buSzPts val="1200"/>
              <a:buNone/>
              <a:defRPr sz="1200">
                <a:solidFill>
                  <a:schemeClr val="lt1"/>
                </a:solidFill>
              </a:defRPr>
            </a:lvl7pPr>
            <a:lvl8pPr marL="3657600" lvl="7" indent="-228600" algn="l">
              <a:lnSpc>
                <a:spcPct val="94000"/>
              </a:lnSpc>
              <a:spcBef>
                <a:spcPts val="500"/>
              </a:spcBef>
              <a:spcAft>
                <a:spcPts val="0"/>
              </a:spcAft>
              <a:buClr>
                <a:schemeClr val="lt1"/>
              </a:buClr>
              <a:buSzPts val="1200"/>
              <a:buNone/>
              <a:defRPr sz="1200">
                <a:solidFill>
                  <a:schemeClr val="lt1"/>
                </a:solidFill>
              </a:defRPr>
            </a:lvl8pPr>
            <a:lvl9pPr marL="4114800" lvl="8" indent="-228600" algn="l">
              <a:lnSpc>
                <a:spcPct val="94000"/>
              </a:lnSpc>
              <a:spcBef>
                <a:spcPts val="500"/>
              </a:spcBef>
              <a:spcAft>
                <a:spcPts val="200"/>
              </a:spcAft>
              <a:buClr>
                <a:schemeClr val="lt1"/>
              </a:buClr>
              <a:buSzPts val="1200"/>
              <a:buNone/>
              <a:defRPr sz="1200">
                <a:solidFill>
                  <a:schemeClr val="lt1"/>
                </a:solidFill>
              </a:defRPr>
            </a:lvl9pPr>
          </a:lstStyle>
          <a:p>
            <a:endParaRPr/>
          </a:p>
        </p:txBody>
      </p:sp>
      <p:sp>
        <p:nvSpPr>
          <p:cNvPr id="20" name="Google Shape;20;p28"/>
          <p:cNvSpPr txBox="1">
            <a:spLocks noGrp="1"/>
          </p:cNvSpPr>
          <p:nvPr>
            <p:ph type="dt" idx="10"/>
          </p:nvPr>
        </p:nvSpPr>
        <p:spPr>
          <a:xfrm>
            <a:off x="554181" y="6453386"/>
            <a:ext cx="1216807"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8"/>
          <p:cNvSpPr txBox="1">
            <a:spLocks noGrp="1"/>
          </p:cNvSpPr>
          <p:nvPr>
            <p:ph type="ftr" idx="11"/>
          </p:nvPr>
        </p:nvSpPr>
        <p:spPr>
          <a:xfrm>
            <a:off x="1938234" y="6453386"/>
            <a:ext cx="5267533" cy="40461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8"/>
          <p:cNvSpPr txBox="1">
            <a:spLocks noGrp="1"/>
          </p:cNvSpPr>
          <p:nvPr>
            <p:ph type="sldNum" idx="12"/>
          </p:nvPr>
        </p:nvSpPr>
        <p:spPr>
          <a:xfrm>
            <a:off x="7373012" y="6453386"/>
            <a:ext cx="1197219" cy="404614"/>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1000" b="0" i="0" u="none" strike="noStrike" cap="none">
                <a:solidFill>
                  <a:schemeClr val="lt2"/>
                </a:solidFill>
                <a:latin typeface="Libre Franklin"/>
                <a:ea typeface="Libre Franklin"/>
                <a:cs typeface="Libre Franklin"/>
                <a:sym typeface="Libre Franklin"/>
              </a:defRPr>
            </a:lvl1pPr>
            <a:lvl2pPr marL="0" marR="0" lvl="1" indent="0" algn="r">
              <a:spcBef>
                <a:spcPts val="0"/>
              </a:spcBef>
              <a:buNone/>
              <a:defRPr sz="1000" b="0" i="0" u="none" strike="noStrike" cap="none">
                <a:solidFill>
                  <a:schemeClr val="lt2"/>
                </a:solidFill>
                <a:latin typeface="Libre Franklin"/>
                <a:ea typeface="Libre Franklin"/>
                <a:cs typeface="Libre Franklin"/>
                <a:sym typeface="Libre Franklin"/>
              </a:defRPr>
            </a:lvl2pPr>
            <a:lvl3pPr marL="0" marR="0" lvl="2" indent="0" algn="r">
              <a:spcBef>
                <a:spcPts val="0"/>
              </a:spcBef>
              <a:buNone/>
              <a:defRPr sz="1000" b="0" i="0" u="none" strike="noStrike" cap="none">
                <a:solidFill>
                  <a:schemeClr val="lt2"/>
                </a:solidFill>
                <a:latin typeface="Libre Franklin"/>
                <a:ea typeface="Libre Franklin"/>
                <a:cs typeface="Libre Franklin"/>
                <a:sym typeface="Libre Franklin"/>
              </a:defRPr>
            </a:lvl3pPr>
            <a:lvl4pPr marL="0" marR="0" lvl="3" indent="0" algn="r">
              <a:spcBef>
                <a:spcPts val="0"/>
              </a:spcBef>
              <a:buNone/>
              <a:defRPr sz="1000" b="0" i="0" u="none" strike="noStrike" cap="none">
                <a:solidFill>
                  <a:schemeClr val="lt2"/>
                </a:solidFill>
                <a:latin typeface="Libre Franklin"/>
                <a:ea typeface="Libre Franklin"/>
                <a:cs typeface="Libre Franklin"/>
                <a:sym typeface="Libre Franklin"/>
              </a:defRPr>
            </a:lvl4pPr>
            <a:lvl5pPr marL="0" marR="0" lvl="4" indent="0" algn="r">
              <a:spcBef>
                <a:spcPts val="0"/>
              </a:spcBef>
              <a:buNone/>
              <a:defRPr sz="1000" b="0" i="0" u="none" strike="noStrike" cap="none">
                <a:solidFill>
                  <a:schemeClr val="lt2"/>
                </a:solidFill>
                <a:latin typeface="Libre Franklin"/>
                <a:ea typeface="Libre Franklin"/>
                <a:cs typeface="Libre Franklin"/>
                <a:sym typeface="Libre Franklin"/>
              </a:defRPr>
            </a:lvl5pPr>
            <a:lvl6pPr marL="0" marR="0" lvl="5" indent="0" algn="r">
              <a:spcBef>
                <a:spcPts val="0"/>
              </a:spcBef>
              <a:buNone/>
              <a:defRPr sz="1000" b="0" i="0" u="none" strike="noStrike" cap="none">
                <a:solidFill>
                  <a:schemeClr val="lt2"/>
                </a:solidFill>
                <a:latin typeface="Libre Franklin"/>
                <a:ea typeface="Libre Franklin"/>
                <a:cs typeface="Libre Franklin"/>
                <a:sym typeface="Libre Franklin"/>
              </a:defRPr>
            </a:lvl6pPr>
            <a:lvl7pPr marL="0" marR="0" lvl="6" indent="0" algn="r">
              <a:spcBef>
                <a:spcPts val="0"/>
              </a:spcBef>
              <a:buNone/>
              <a:defRPr sz="1000" b="0" i="0" u="none" strike="noStrike" cap="none">
                <a:solidFill>
                  <a:schemeClr val="lt2"/>
                </a:solidFill>
                <a:latin typeface="Libre Franklin"/>
                <a:ea typeface="Libre Franklin"/>
                <a:cs typeface="Libre Franklin"/>
                <a:sym typeface="Libre Franklin"/>
              </a:defRPr>
            </a:lvl7pPr>
            <a:lvl8pPr marL="0" marR="0" lvl="7" indent="0" algn="r">
              <a:spcBef>
                <a:spcPts val="0"/>
              </a:spcBef>
              <a:buNone/>
              <a:defRPr sz="1000" b="0" i="0" u="none" strike="noStrike" cap="none">
                <a:solidFill>
                  <a:schemeClr val="lt2"/>
                </a:solidFill>
                <a:latin typeface="Libre Franklin"/>
                <a:ea typeface="Libre Franklin"/>
                <a:cs typeface="Libre Franklin"/>
                <a:sym typeface="Libre Franklin"/>
              </a:defRPr>
            </a:lvl8pPr>
            <a:lvl9pPr marL="0" marR="0" lvl="8" indent="0" algn="r">
              <a:spcBef>
                <a:spcPts val="0"/>
              </a:spcBef>
              <a:buNone/>
              <a:defRPr sz="1000" b="0" i="0" u="none" strike="noStrike" cap="none">
                <a:solidFill>
                  <a:schemeClr val="lt2"/>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hr-HR"/>
              <a:t>‹#›</a:t>
            </a:fld>
            <a:endParaRPr/>
          </a:p>
        </p:txBody>
      </p:sp>
      <p:sp>
        <p:nvSpPr>
          <p:cNvPr id="23" name="Google Shape;23;p28"/>
          <p:cNvSpPr/>
          <p:nvPr/>
        </p:nvSpPr>
        <p:spPr>
          <a:xfrm>
            <a:off x="6113972" y="1685652"/>
            <a:ext cx="2456260" cy="4408488"/>
          </a:xfrm>
          <a:custGeom>
            <a:avLst/>
            <a:gdLst/>
            <a:ahLst/>
            <a:cxnLst/>
            <a:rect l="l" t="t" r="r" b="b"/>
            <a:pathLst>
              <a:path w="4125" h="5554" extrusionOk="0">
                <a:moveTo>
                  <a:pt x="3614" y="0"/>
                </a:moveTo>
                <a:lnTo>
                  <a:pt x="4125" y="0"/>
                </a:lnTo>
                <a:lnTo>
                  <a:pt x="4125" y="5554"/>
                </a:lnTo>
                <a:lnTo>
                  <a:pt x="0" y="5554"/>
                </a:lnTo>
                <a:lnTo>
                  <a:pt x="0" y="5074"/>
                </a:lnTo>
                <a:lnTo>
                  <a:pt x="3614" y="5074"/>
                </a:lnTo>
                <a:lnTo>
                  <a:pt x="3614" y="0"/>
                </a:lnTo>
                <a:close/>
              </a:path>
            </a:pathLst>
          </a:custGeom>
          <a:solidFill>
            <a:schemeClr val="dk2"/>
          </a:solidFill>
          <a:ln>
            <a:noFill/>
          </a:ln>
        </p:spPr>
      </p:sp>
      <p:sp>
        <p:nvSpPr>
          <p:cNvPr id="24" name="Google Shape;24;p28" title="Crop Mark"/>
          <p:cNvSpPr/>
          <p:nvPr/>
        </p:nvSpPr>
        <p:spPr>
          <a:xfrm>
            <a:off x="6113972" y="1685652"/>
            <a:ext cx="2456260" cy="4408488"/>
          </a:xfrm>
          <a:custGeom>
            <a:avLst/>
            <a:gdLst/>
            <a:ahLst/>
            <a:cxnLst/>
            <a:rect l="l" t="t" r="r" b="b"/>
            <a:pathLst>
              <a:path w="4125" h="5554" extrusionOk="0">
                <a:moveTo>
                  <a:pt x="3614" y="0"/>
                </a:moveTo>
                <a:lnTo>
                  <a:pt x="4125" y="0"/>
                </a:lnTo>
                <a:lnTo>
                  <a:pt x="4125" y="5554"/>
                </a:lnTo>
                <a:lnTo>
                  <a:pt x="0" y="5554"/>
                </a:lnTo>
                <a:lnTo>
                  <a:pt x="0" y="5074"/>
                </a:lnTo>
                <a:lnTo>
                  <a:pt x="3614" y="5074"/>
                </a:lnTo>
                <a:lnTo>
                  <a:pt x="3614" y="0"/>
                </a:lnTo>
                <a:close/>
              </a:path>
            </a:pathLst>
          </a:custGeom>
          <a:solidFill>
            <a:schemeClr val="lt2"/>
          </a:solidFill>
          <a:ln>
            <a:noFill/>
          </a:ln>
        </p:spPr>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komiti naslov i tekst" type="vertTitleAndTx">
  <p:cSld name="VERTICAL_TITLE_AND_VERTICAL_TEXT">
    <p:spTree>
      <p:nvGrpSpPr>
        <p:cNvPr id="1" name="Shape 107"/>
        <p:cNvGrpSpPr/>
        <p:nvPr/>
      </p:nvGrpSpPr>
      <p:grpSpPr>
        <a:xfrm>
          <a:off x="0" y="0"/>
          <a:ext cx="0" cy="0"/>
          <a:chOff x="0" y="0"/>
          <a:chExt cx="0" cy="0"/>
        </a:xfrm>
      </p:grpSpPr>
      <p:sp>
        <p:nvSpPr>
          <p:cNvPr id="108" name="Google Shape;108;p38"/>
          <p:cNvSpPr txBox="1">
            <a:spLocks noGrp="1"/>
          </p:cNvSpPr>
          <p:nvPr>
            <p:ph type="title"/>
          </p:nvPr>
        </p:nvSpPr>
        <p:spPr>
          <a:xfrm rot="5400000">
            <a:off x="5004650" y="2500303"/>
            <a:ext cx="5243244" cy="1490950"/>
          </a:xfrm>
          <a:prstGeom prst="rect">
            <a:avLst/>
          </a:prstGeom>
          <a:noFill/>
          <a:ln>
            <a:noFill/>
          </a:ln>
        </p:spPr>
        <p:txBody>
          <a:bodyPr spcFirstLastPara="1" wrap="square" lIns="91425" tIns="45700" rIns="91425" bIns="45700" anchor="t" anchorCtr="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 name="Google Shape;109;p38"/>
          <p:cNvSpPr txBox="1">
            <a:spLocks noGrp="1"/>
          </p:cNvSpPr>
          <p:nvPr>
            <p:ph type="body" idx="1"/>
          </p:nvPr>
        </p:nvSpPr>
        <p:spPr>
          <a:xfrm rot="5400000">
            <a:off x="1269340" y="383516"/>
            <a:ext cx="5243244" cy="5724525"/>
          </a:xfrm>
          <a:prstGeom prst="rect">
            <a:avLst/>
          </a:prstGeom>
          <a:noFill/>
          <a:ln>
            <a:noFill/>
          </a:ln>
        </p:spPr>
        <p:txBody>
          <a:bodyPr spcFirstLastPara="1" wrap="square" lIns="91425" tIns="45700" rIns="91425" bIns="45700" anchor="t" anchorCtr="0">
            <a:normAutofit/>
          </a:bodyPr>
          <a:lstStyle>
            <a:lvl1pPr marL="457200" lvl="0" indent="-342900" algn="l">
              <a:lnSpc>
                <a:spcPct val="94000"/>
              </a:lnSpc>
              <a:spcBef>
                <a:spcPts val="1000"/>
              </a:spcBef>
              <a:spcAft>
                <a:spcPts val="0"/>
              </a:spcAft>
              <a:buClr>
                <a:schemeClr val="dk2"/>
              </a:buClr>
              <a:buSzPts val="1800"/>
              <a:buChar char="■"/>
              <a:defRPr/>
            </a:lvl1pPr>
            <a:lvl2pPr marL="914400" lvl="1" indent="-342900" algn="l">
              <a:lnSpc>
                <a:spcPct val="94000"/>
              </a:lnSpc>
              <a:spcBef>
                <a:spcPts val="500"/>
              </a:spcBef>
              <a:spcAft>
                <a:spcPts val="0"/>
              </a:spcAft>
              <a:buClr>
                <a:schemeClr val="dk2"/>
              </a:buClr>
              <a:buSzPts val="1800"/>
              <a:buChar char="–"/>
              <a:defRPr/>
            </a:lvl2pPr>
            <a:lvl3pPr marL="1371600" lvl="2" indent="-342900" algn="l">
              <a:lnSpc>
                <a:spcPct val="94000"/>
              </a:lnSpc>
              <a:spcBef>
                <a:spcPts val="500"/>
              </a:spcBef>
              <a:spcAft>
                <a:spcPts val="0"/>
              </a:spcAft>
              <a:buClr>
                <a:schemeClr val="dk2"/>
              </a:buClr>
              <a:buSzPts val="1800"/>
              <a:buChar char="■"/>
              <a:defRPr/>
            </a:lvl3pPr>
            <a:lvl4pPr marL="1828800" lvl="3" indent="-342900" algn="l">
              <a:lnSpc>
                <a:spcPct val="94000"/>
              </a:lnSpc>
              <a:spcBef>
                <a:spcPts val="500"/>
              </a:spcBef>
              <a:spcAft>
                <a:spcPts val="0"/>
              </a:spcAft>
              <a:buClr>
                <a:schemeClr val="dk2"/>
              </a:buClr>
              <a:buSzPts val="1800"/>
              <a:buChar char="–"/>
              <a:defRPr/>
            </a:lvl4pPr>
            <a:lvl5pPr marL="2286000" lvl="4" indent="-342900" algn="l">
              <a:lnSpc>
                <a:spcPct val="94000"/>
              </a:lnSpc>
              <a:spcBef>
                <a:spcPts val="500"/>
              </a:spcBef>
              <a:spcAft>
                <a:spcPts val="0"/>
              </a:spcAft>
              <a:buClr>
                <a:schemeClr val="dk2"/>
              </a:buClr>
              <a:buSzPts val="1800"/>
              <a:buChar char="■"/>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110" name="Google Shape;110;p38"/>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38"/>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38"/>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Naslov i sadržaj" type="obj">
  <p:cSld name="OBJECT">
    <p:spTree>
      <p:nvGrpSpPr>
        <p:cNvPr id="1" name="Shape 33"/>
        <p:cNvGrpSpPr/>
        <p:nvPr/>
      </p:nvGrpSpPr>
      <p:grpSpPr>
        <a:xfrm>
          <a:off x="0" y="0"/>
          <a:ext cx="0" cy="0"/>
          <a:chOff x="0" y="0"/>
          <a:chExt cx="0" cy="0"/>
        </a:xfrm>
      </p:grpSpPr>
      <p:sp>
        <p:nvSpPr>
          <p:cNvPr id="34" name="Google Shape;34;p29"/>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9"/>
          <p:cNvSpPr txBox="1">
            <a:spLocks noGrp="1"/>
          </p:cNvSpPr>
          <p:nvPr>
            <p:ph type="body" idx="1"/>
          </p:nvPr>
        </p:nvSpPr>
        <p:spPr>
          <a:xfrm>
            <a:off x="1028700" y="2286000"/>
            <a:ext cx="7200900" cy="3581400"/>
          </a:xfrm>
          <a:prstGeom prst="rect">
            <a:avLst/>
          </a:prstGeom>
          <a:noFill/>
          <a:ln>
            <a:noFill/>
          </a:ln>
        </p:spPr>
        <p:txBody>
          <a:bodyPr spcFirstLastPara="1" wrap="square" lIns="91425" tIns="45700" rIns="91425" bIns="45700" anchor="t" anchorCtr="0">
            <a:normAutofit/>
          </a:bodyPr>
          <a:lstStyle>
            <a:lvl1pPr marL="457200" lvl="0" indent="-342900" algn="l">
              <a:lnSpc>
                <a:spcPct val="94000"/>
              </a:lnSpc>
              <a:spcBef>
                <a:spcPts val="1000"/>
              </a:spcBef>
              <a:spcAft>
                <a:spcPts val="0"/>
              </a:spcAft>
              <a:buClr>
                <a:schemeClr val="dk2"/>
              </a:buClr>
              <a:buSzPts val="1800"/>
              <a:buChar char="■"/>
              <a:defRPr/>
            </a:lvl1pPr>
            <a:lvl2pPr marL="914400" lvl="1" indent="-342900" algn="l">
              <a:lnSpc>
                <a:spcPct val="94000"/>
              </a:lnSpc>
              <a:spcBef>
                <a:spcPts val="500"/>
              </a:spcBef>
              <a:spcAft>
                <a:spcPts val="0"/>
              </a:spcAft>
              <a:buClr>
                <a:schemeClr val="dk2"/>
              </a:buClr>
              <a:buSzPts val="1800"/>
              <a:buChar char="–"/>
              <a:defRPr/>
            </a:lvl2pPr>
            <a:lvl3pPr marL="1371600" lvl="2" indent="-342900" algn="l">
              <a:lnSpc>
                <a:spcPct val="94000"/>
              </a:lnSpc>
              <a:spcBef>
                <a:spcPts val="500"/>
              </a:spcBef>
              <a:spcAft>
                <a:spcPts val="0"/>
              </a:spcAft>
              <a:buClr>
                <a:schemeClr val="dk2"/>
              </a:buClr>
              <a:buSzPts val="1800"/>
              <a:buChar char="■"/>
              <a:defRPr/>
            </a:lvl3pPr>
            <a:lvl4pPr marL="1828800" lvl="3" indent="-342900" algn="l">
              <a:lnSpc>
                <a:spcPct val="94000"/>
              </a:lnSpc>
              <a:spcBef>
                <a:spcPts val="500"/>
              </a:spcBef>
              <a:spcAft>
                <a:spcPts val="0"/>
              </a:spcAft>
              <a:buClr>
                <a:schemeClr val="dk2"/>
              </a:buClr>
              <a:buSzPts val="1800"/>
              <a:buChar char="–"/>
              <a:defRPr/>
            </a:lvl4pPr>
            <a:lvl5pPr marL="2286000" lvl="4" indent="-342900" algn="l">
              <a:lnSpc>
                <a:spcPct val="94000"/>
              </a:lnSpc>
              <a:spcBef>
                <a:spcPts val="500"/>
              </a:spcBef>
              <a:spcAft>
                <a:spcPts val="0"/>
              </a:spcAft>
              <a:buClr>
                <a:schemeClr val="dk2"/>
              </a:buClr>
              <a:buSzPts val="1800"/>
              <a:buChar char="■"/>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36" name="Google Shape;36;p29"/>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29"/>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9"/>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va sadržaja" type="twoObj">
  <p:cSld name="TWO_OBJECTS">
    <p:spTree>
      <p:nvGrpSpPr>
        <p:cNvPr id="1" name="Shape 56"/>
        <p:cNvGrpSpPr/>
        <p:nvPr/>
      </p:nvGrpSpPr>
      <p:grpSpPr>
        <a:xfrm>
          <a:off x="0" y="0"/>
          <a:ext cx="0" cy="0"/>
          <a:chOff x="0" y="0"/>
          <a:chExt cx="0" cy="0"/>
        </a:xfrm>
      </p:grpSpPr>
      <p:sp>
        <p:nvSpPr>
          <p:cNvPr id="57" name="Google Shape;57;p31"/>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31"/>
          <p:cNvSpPr txBox="1">
            <a:spLocks noGrp="1"/>
          </p:cNvSpPr>
          <p:nvPr>
            <p:ph type="body" idx="1"/>
          </p:nvPr>
        </p:nvSpPr>
        <p:spPr>
          <a:xfrm>
            <a:off x="1028700" y="2286000"/>
            <a:ext cx="3335840" cy="3581401"/>
          </a:xfrm>
          <a:prstGeom prst="rect">
            <a:avLst/>
          </a:prstGeom>
          <a:noFill/>
          <a:ln>
            <a:noFill/>
          </a:ln>
        </p:spPr>
        <p:txBody>
          <a:bodyPr spcFirstLastPara="1" wrap="square" lIns="91425" tIns="45700" rIns="91425" bIns="45700" anchor="t" anchorCtr="0">
            <a:normAutofit/>
          </a:bodyPr>
          <a:lstStyle>
            <a:lvl1pPr marL="457200" lvl="0" indent="-355600" algn="l">
              <a:lnSpc>
                <a:spcPct val="94000"/>
              </a:lnSpc>
              <a:spcBef>
                <a:spcPts val="1000"/>
              </a:spcBef>
              <a:spcAft>
                <a:spcPts val="0"/>
              </a:spcAft>
              <a:buClr>
                <a:schemeClr val="dk2"/>
              </a:buClr>
              <a:buSzPts val="2000"/>
              <a:buChar char="■"/>
              <a:defRPr>
                <a:solidFill>
                  <a:schemeClr val="dk2"/>
                </a:solidFill>
              </a:defRPr>
            </a:lvl1pPr>
            <a:lvl2pPr marL="914400" lvl="1" indent="-355600" algn="l">
              <a:lnSpc>
                <a:spcPct val="94000"/>
              </a:lnSpc>
              <a:spcBef>
                <a:spcPts val="500"/>
              </a:spcBef>
              <a:spcAft>
                <a:spcPts val="0"/>
              </a:spcAft>
              <a:buClr>
                <a:schemeClr val="dk2"/>
              </a:buClr>
              <a:buSzPts val="2000"/>
              <a:buChar char="–"/>
              <a:defRPr>
                <a:solidFill>
                  <a:schemeClr val="dk2"/>
                </a:solidFill>
              </a:defRPr>
            </a:lvl2pPr>
            <a:lvl3pPr marL="1371600" lvl="2" indent="-342900" algn="l">
              <a:lnSpc>
                <a:spcPct val="94000"/>
              </a:lnSpc>
              <a:spcBef>
                <a:spcPts val="500"/>
              </a:spcBef>
              <a:spcAft>
                <a:spcPts val="0"/>
              </a:spcAft>
              <a:buClr>
                <a:schemeClr val="dk2"/>
              </a:buClr>
              <a:buSzPts val="1800"/>
              <a:buChar char="■"/>
              <a:defRPr>
                <a:solidFill>
                  <a:schemeClr val="dk2"/>
                </a:solidFill>
              </a:defRPr>
            </a:lvl3pPr>
            <a:lvl4pPr marL="1828800" lvl="3" indent="-342900" algn="l">
              <a:lnSpc>
                <a:spcPct val="94000"/>
              </a:lnSpc>
              <a:spcBef>
                <a:spcPts val="500"/>
              </a:spcBef>
              <a:spcAft>
                <a:spcPts val="0"/>
              </a:spcAft>
              <a:buClr>
                <a:schemeClr val="dk2"/>
              </a:buClr>
              <a:buSzPts val="1800"/>
              <a:buChar char="–"/>
              <a:defRPr>
                <a:solidFill>
                  <a:schemeClr val="dk2"/>
                </a:solidFill>
              </a:defRPr>
            </a:lvl4pPr>
            <a:lvl5pPr marL="2286000" lvl="4" indent="-330200" algn="l">
              <a:lnSpc>
                <a:spcPct val="94000"/>
              </a:lnSpc>
              <a:spcBef>
                <a:spcPts val="500"/>
              </a:spcBef>
              <a:spcAft>
                <a:spcPts val="0"/>
              </a:spcAft>
              <a:buClr>
                <a:schemeClr val="dk2"/>
              </a:buClr>
              <a:buSzPts val="1600"/>
              <a:buChar char="■"/>
              <a:defRPr>
                <a:solidFill>
                  <a:schemeClr val="dk2"/>
                </a:solidFill>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59" name="Google Shape;59;p31"/>
          <p:cNvSpPr txBox="1">
            <a:spLocks noGrp="1"/>
          </p:cNvSpPr>
          <p:nvPr>
            <p:ph type="body" idx="2"/>
          </p:nvPr>
        </p:nvSpPr>
        <p:spPr>
          <a:xfrm>
            <a:off x="4894052" y="2286000"/>
            <a:ext cx="3335840" cy="3581401"/>
          </a:xfrm>
          <a:prstGeom prst="rect">
            <a:avLst/>
          </a:prstGeom>
          <a:noFill/>
          <a:ln>
            <a:noFill/>
          </a:ln>
        </p:spPr>
        <p:txBody>
          <a:bodyPr spcFirstLastPara="1" wrap="square" lIns="91425" tIns="45700" rIns="91425" bIns="45700" anchor="t" anchorCtr="0">
            <a:normAutofit/>
          </a:bodyPr>
          <a:lstStyle>
            <a:lvl1pPr marL="457200" lvl="0" indent="-355600" algn="l">
              <a:lnSpc>
                <a:spcPct val="94000"/>
              </a:lnSpc>
              <a:spcBef>
                <a:spcPts val="1000"/>
              </a:spcBef>
              <a:spcAft>
                <a:spcPts val="0"/>
              </a:spcAft>
              <a:buClr>
                <a:schemeClr val="dk2"/>
              </a:buClr>
              <a:buSzPts val="2000"/>
              <a:buChar char="■"/>
              <a:defRPr>
                <a:solidFill>
                  <a:schemeClr val="dk2"/>
                </a:solidFill>
              </a:defRPr>
            </a:lvl1pPr>
            <a:lvl2pPr marL="914400" lvl="1" indent="-355600" algn="l">
              <a:lnSpc>
                <a:spcPct val="94000"/>
              </a:lnSpc>
              <a:spcBef>
                <a:spcPts val="500"/>
              </a:spcBef>
              <a:spcAft>
                <a:spcPts val="0"/>
              </a:spcAft>
              <a:buClr>
                <a:schemeClr val="dk2"/>
              </a:buClr>
              <a:buSzPts val="2000"/>
              <a:buChar char="–"/>
              <a:defRPr>
                <a:solidFill>
                  <a:schemeClr val="dk2"/>
                </a:solidFill>
              </a:defRPr>
            </a:lvl2pPr>
            <a:lvl3pPr marL="1371600" lvl="2" indent="-342900" algn="l">
              <a:lnSpc>
                <a:spcPct val="94000"/>
              </a:lnSpc>
              <a:spcBef>
                <a:spcPts val="500"/>
              </a:spcBef>
              <a:spcAft>
                <a:spcPts val="0"/>
              </a:spcAft>
              <a:buClr>
                <a:schemeClr val="dk2"/>
              </a:buClr>
              <a:buSzPts val="1800"/>
              <a:buChar char="■"/>
              <a:defRPr>
                <a:solidFill>
                  <a:schemeClr val="dk2"/>
                </a:solidFill>
              </a:defRPr>
            </a:lvl3pPr>
            <a:lvl4pPr marL="1828800" lvl="3" indent="-342900" algn="l">
              <a:lnSpc>
                <a:spcPct val="94000"/>
              </a:lnSpc>
              <a:spcBef>
                <a:spcPts val="500"/>
              </a:spcBef>
              <a:spcAft>
                <a:spcPts val="0"/>
              </a:spcAft>
              <a:buClr>
                <a:schemeClr val="dk2"/>
              </a:buClr>
              <a:buSzPts val="1800"/>
              <a:buChar char="–"/>
              <a:defRPr>
                <a:solidFill>
                  <a:schemeClr val="dk2"/>
                </a:solidFill>
              </a:defRPr>
            </a:lvl4pPr>
            <a:lvl5pPr marL="2286000" lvl="4" indent="-330200" algn="l">
              <a:lnSpc>
                <a:spcPct val="94000"/>
              </a:lnSpc>
              <a:spcBef>
                <a:spcPts val="500"/>
              </a:spcBef>
              <a:spcAft>
                <a:spcPts val="0"/>
              </a:spcAft>
              <a:buClr>
                <a:schemeClr val="dk2"/>
              </a:buClr>
              <a:buSzPts val="1600"/>
              <a:buChar char="■"/>
              <a:defRPr>
                <a:solidFill>
                  <a:schemeClr val="dk2"/>
                </a:solidFill>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60" name="Google Shape;60;p31"/>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31"/>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31"/>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Usporedba" type="twoTxTwoObj">
  <p:cSld name="TWO_OBJECTS_WITH_TEXT">
    <p:spTree>
      <p:nvGrpSpPr>
        <p:cNvPr id="1" name="Shape 63"/>
        <p:cNvGrpSpPr/>
        <p:nvPr/>
      </p:nvGrpSpPr>
      <p:grpSpPr>
        <a:xfrm>
          <a:off x="0" y="0"/>
          <a:ext cx="0" cy="0"/>
          <a:chOff x="0" y="0"/>
          <a:chExt cx="0" cy="0"/>
        </a:xfrm>
      </p:grpSpPr>
      <p:sp>
        <p:nvSpPr>
          <p:cNvPr id="64" name="Google Shape;64;p32"/>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lvl="0" algn="l">
              <a:lnSpc>
                <a:spcPct val="89000"/>
              </a:lnSpc>
              <a:spcBef>
                <a:spcPts val="0"/>
              </a:spcBef>
              <a:spcAft>
                <a:spcPts val="0"/>
              </a:spcAft>
              <a:buClr>
                <a:schemeClr val="dk2"/>
              </a:buClr>
              <a:buSzPts val="4400"/>
              <a:buFont typeface="Libre Franklin"/>
              <a:buNone/>
              <a:defRPr>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32"/>
          <p:cNvSpPr txBox="1">
            <a:spLocks noGrp="1"/>
          </p:cNvSpPr>
          <p:nvPr>
            <p:ph type="body" idx="1"/>
          </p:nvPr>
        </p:nvSpPr>
        <p:spPr>
          <a:xfrm>
            <a:off x="1028700" y="2340230"/>
            <a:ext cx="3335840" cy="823912"/>
          </a:xfrm>
          <a:prstGeom prst="rect">
            <a:avLst/>
          </a:prstGeom>
          <a:noFill/>
          <a:ln>
            <a:noFill/>
          </a:ln>
        </p:spPr>
        <p:txBody>
          <a:bodyPr spcFirstLastPara="1" wrap="square" lIns="91425" tIns="45700" rIns="91425" bIns="45700" anchor="b" anchorCtr="0">
            <a:noAutofit/>
          </a:bodyPr>
          <a:lstStyle>
            <a:lvl1pPr marL="457200" lvl="0" indent="-228600" algn="l">
              <a:lnSpc>
                <a:spcPct val="84000"/>
              </a:lnSpc>
              <a:spcBef>
                <a:spcPts val="0"/>
              </a:spcBef>
              <a:spcAft>
                <a:spcPts val="0"/>
              </a:spcAft>
              <a:buClr>
                <a:schemeClr val="dk2"/>
              </a:buClr>
              <a:buSzPts val="2400"/>
              <a:buNone/>
              <a:defRPr sz="2400" b="0">
                <a:solidFill>
                  <a:schemeClr val="dk2"/>
                </a:solidFill>
              </a:defRPr>
            </a:lvl1pPr>
            <a:lvl2pPr marL="914400" lvl="1" indent="-228600" algn="l">
              <a:lnSpc>
                <a:spcPct val="94000"/>
              </a:lnSpc>
              <a:spcBef>
                <a:spcPts val="500"/>
              </a:spcBef>
              <a:spcAft>
                <a:spcPts val="0"/>
              </a:spcAft>
              <a:buClr>
                <a:schemeClr val="dk2"/>
              </a:buClr>
              <a:buSzPts val="1500"/>
              <a:buNone/>
              <a:defRPr sz="1500" b="1"/>
            </a:lvl2pPr>
            <a:lvl3pPr marL="1371600" lvl="2" indent="-228600" algn="l">
              <a:lnSpc>
                <a:spcPct val="94000"/>
              </a:lnSpc>
              <a:spcBef>
                <a:spcPts val="500"/>
              </a:spcBef>
              <a:spcAft>
                <a:spcPts val="0"/>
              </a:spcAft>
              <a:buClr>
                <a:schemeClr val="dk2"/>
              </a:buClr>
              <a:buSzPts val="1350"/>
              <a:buNone/>
              <a:defRPr sz="1350" b="1"/>
            </a:lvl3pPr>
            <a:lvl4pPr marL="1828800" lvl="3" indent="-228600" algn="l">
              <a:lnSpc>
                <a:spcPct val="94000"/>
              </a:lnSpc>
              <a:spcBef>
                <a:spcPts val="500"/>
              </a:spcBef>
              <a:spcAft>
                <a:spcPts val="0"/>
              </a:spcAft>
              <a:buClr>
                <a:schemeClr val="dk2"/>
              </a:buClr>
              <a:buSzPts val="1200"/>
              <a:buNone/>
              <a:defRPr sz="1200" b="1"/>
            </a:lvl4pPr>
            <a:lvl5pPr marL="2286000" lvl="4" indent="-228600" algn="l">
              <a:lnSpc>
                <a:spcPct val="94000"/>
              </a:lnSpc>
              <a:spcBef>
                <a:spcPts val="500"/>
              </a:spcBef>
              <a:spcAft>
                <a:spcPts val="0"/>
              </a:spcAft>
              <a:buClr>
                <a:schemeClr val="dk2"/>
              </a:buClr>
              <a:buSzPts val="1200"/>
              <a:buNone/>
              <a:defRPr sz="1200" b="1"/>
            </a:lvl5pPr>
            <a:lvl6pPr marL="2743200" lvl="5" indent="-228600" algn="l">
              <a:lnSpc>
                <a:spcPct val="94000"/>
              </a:lnSpc>
              <a:spcBef>
                <a:spcPts val="500"/>
              </a:spcBef>
              <a:spcAft>
                <a:spcPts val="0"/>
              </a:spcAft>
              <a:buClr>
                <a:schemeClr val="dk2"/>
              </a:buClr>
              <a:buSzPts val="1200"/>
              <a:buNone/>
              <a:defRPr sz="1200" b="1"/>
            </a:lvl6pPr>
            <a:lvl7pPr marL="3200400" lvl="6" indent="-228600" algn="l">
              <a:lnSpc>
                <a:spcPct val="94000"/>
              </a:lnSpc>
              <a:spcBef>
                <a:spcPts val="500"/>
              </a:spcBef>
              <a:spcAft>
                <a:spcPts val="0"/>
              </a:spcAft>
              <a:buClr>
                <a:schemeClr val="dk2"/>
              </a:buClr>
              <a:buSzPts val="1200"/>
              <a:buNone/>
              <a:defRPr sz="1200" b="1"/>
            </a:lvl7pPr>
            <a:lvl8pPr marL="3657600" lvl="7" indent="-228600" algn="l">
              <a:lnSpc>
                <a:spcPct val="94000"/>
              </a:lnSpc>
              <a:spcBef>
                <a:spcPts val="500"/>
              </a:spcBef>
              <a:spcAft>
                <a:spcPts val="0"/>
              </a:spcAft>
              <a:buClr>
                <a:schemeClr val="dk2"/>
              </a:buClr>
              <a:buSzPts val="1200"/>
              <a:buNone/>
              <a:defRPr sz="1200" b="1"/>
            </a:lvl8pPr>
            <a:lvl9pPr marL="4114800" lvl="8" indent="-228600" algn="l">
              <a:lnSpc>
                <a:spcPct val="94000"/>
              </a:lnSpc>
              <a:spcBef>
                <a:spcPts val="500"/>
              </a:spcBef>
              <a:spcAft>
                <a:spcPts val="200"/>
              </a:spcAft>
              <a:buClr>
                <a:schemeClr val="dk2"/>
              </a:buClr>
              <a:buSzPts val="1200"/>
              <a:buNone/>
              <a:defRPr sz="1200" b="1"/>
            </a:lvl9pPr>
          </a:lstStyle>
          <a:p>
            <a:endParaRPr/>
          </a:p>
        </p:txBody>
      </p:sp>
      <p:sp>
        <p:nvSpPr>
          <p:cNvPr id="66" name="Google Shape;66;p32"/>
          <p:cNvSpPr txBox="1">
            <a:spLocks noGrp="1"/>
          </p:cNvSpPr>
          <p:nvPr>
            <p:ph type="body" idx="2"/>
          </p:nvPr>
        </p:nvSpPr>
        <p:spPr>
          <a:xfrm>
            <a:off x="1028700" y="3305208"/>
            <a:ext cx="3335839" cy="2562193"/>
          </a:xfrm>
          <a:prstGeom prst="rect">
            <a:avLst/>
          </a:prstGeom>
          <a:noFill/>
          <a:ln>
            <a:noFill/>
          </a:ln>
        </p:spPr>
        <p:txBody>
          <a:bodyPr spcFirstLastPara="1" wrap="square" lIns="91425" tIns="45700" rIns="91425" bIns="45700" anchor="t" anchorCtr="0">
            <a:normAutofit/>
          </a:bodyPr>
          <a:lstStyle>
            <a:lvl1pPr marL="457200" lvl="0" indent="-355600" algn="l">
              <a:lnSpc>
                <a:spcPct val="94000"/>
              </a:lnSpc>
              <a:spcBef>
                <a:spcPts val="1000"/>
              </a:spcBef>
              <a:spcAft>
                <a:spcPts val="0"/>
              </a:spcAft>
              <a:buClr>
                <a:schemeClr val="dk2"/>
              </a:buClr>
              <a:buSzPts val="2000"/>
              <a:buChar char="■"/>
              <a:defRPr>
                <a:solidFill>
                  <a:schemeClr val="dk2"/>
                </a:solidFill>
              </a:defRPr>
            </a:lvl1pPr>
            <a:lvl2pPr marL="914400" lvl="1" indent="-355600" algn="l">
              <a:lnSpc>
                <a:spcPct val="94000"/>
              </a:lnSpc>
              <a:spcBef>
                <a:spcPts val="500"/>
              </a:spcBef>
              <a:spcAft>
                <a:spcPts val="0"/>
              </a:spcAft>
              <a:buClr>
                <a:schemeClr val="dk2"/>
              </a:buClr>
              <a:buSzPts val="2000"/>
              <a:buChar char="–"/>
              <a:defRPr>
                <a:solidFill>
                  <a:schemeClr val="dk2"/>
                </a:solidFill>
              </a:defRPr>
            </a:lvl2pPr>
            <a:lvl3pPr marL="1371600" lvl="2" indent="-342900" algn="l">
              <a:lnSpc>
                <a:spcPct val="94000"/>
              </a:lnSpc>
              <a:spcBef>
                <a:spcPts val="500"/>
              </a:spcBef>
              <a:spcAft>
                <a:spcPts val="0"/>
              </a:spcAft>
              <a:buClr>
                <a:schemeClr val="dk2"/>
              </a:buClr>
              <a:buSzPts val="1800"/>
              <a:buChar char="■"/>
              <a:defRPr>
                <a:solidFill>
                  <a:schemeClr val="dk2"/>
                </a:solidFill>
              </a:defRPr>
            </a:lvl3pPr>
            <a:lvl4pPr marL="1828800" lvl="3" indent="-342900" algn="l">
              <a:lnSpc>
                <a:spcPct val="94000"/>
              </a:lnSpc>
              <a:spcBef>
                <a:spcPts val="500"/>
              </a:spcBef>
              <a:spcAft>
                <a:spcPts val="0"/>
              </a:spcAft>
              <a:buClr>
                <a:schemeClr val="dk2"/>
              </a:buClr>
              <a:buSzPts val="1800"/>
              <a:buChar char="–"/>
              <a:defRPr>
                <a:solidFill>
                  <a:schemeClr val="dk2"/>
                </a:solidFill>
              </a:defRPr>
            </a:lvl4pPr>
            <a:lvl5pPr marL="2286000" lvl="4" indent="-330200" algn="l">
              <a:lnSpc>
                <a:spcPct val="94000"/>
              </a:lnSpc>
              <a:spcBef>
                <a:spcPts val="500"/>
              </a:spcBef>
              <a:spcAft>
                <a:spcPts val="0"/>
              </a:spcAft>
              <a:buClr>
                <a:schemeClr val="dk2"/>
              </a:buClr>
              <a:buSzPts val="1600"/>
              <a:buChar char="■"/>
              <a:defRPr>
                <a:solidFill>
                  <a:schemeClr val="dk2"/>
                </a:solidFill>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67" name="Google Shape;67;p32"/>
          <p:cNvSpPr txBox="1">
            <a:spLocks noGrp="1"/>
          </p:cNvSpPr>
          <p:nvPr>
            <p:ph type="body" idx="3"/>
          </p:nvPr>
        </p:nvSpPr>
        <p:spPr>
          <a:xfrm>
            <a:off x="4893760" y="2349754"/>
            <a:ext cx="3335840" cy="823912"/>
          </a:xfrm>
          <a:prstGeom prst="rect">
            <a:avLst/>
          </a:prstGeom>
          <a:noFill/>
          <a:ln>
            <a:noFill/>
          </a:ln>
        </p:spPr>
        <p:txBody>
          <a:bodyPr spcFirstLastPara="1" wrap="square" lIns="91425" tIns="45700" rIns="91425" bIns="45700" anchor="b" anchorCtr="0">
            <a:noAutofit/>
          </a:bodyPr>
          <a:lstStyle>
            <a:lvl1pPr marL="457200" lvl="0" indent="-228600" algn="l">
              <a:lnSpc>
                <a:spcPct val="84000"/>
              </a:lnSpc>
              <a:spcBef>
                <a:spcPts val="0"/>
              </a:spcBef>
              <a:spcAft>
                <a:spcPts val="0"/>
              </a:spcAft>
              <a:buClr>
                <a:schemeClr val="dk2"/>
              </a:buClr>
              <a:buSzPts val="2400"/>
              <a:buNone/>
              <a:defRPr sz="2400" b="0">
                <a:solidFill>
                  <a:schemeClr val="dk2"/>
                </a:solidFill>
              </a:defRPr>
            </a:lvl1pPr>
            <a:lvl2pPr marL="914400" lvl="1" indent="-228600" algn="l">
              <a:lnSpc>
                <a:spcPct val="94000"/>
              </a:lnSpc>
              <a:spcBef>
                <a:spcPts val="500"/>
              </a:spcBef>
              <a:spcAft>
                <a:spcPts val="0"/>
              </a:spcAft>
              <a:buClr>
                <a:schemeClr val="dk2"/>
              </a:buClr>
              <a:buSzPts val="1500"/>
              <a:buNone/>
              <a:defRPr sz="1500" b="1"/>
            </a:lvl2pPr>
            <a:lvl3pPr marL="1371600" lvl="2" indent="-228600" algn="l">
              <a:lnSpc>
                <a:spcPct val="94000"/>
              </a:lnSpc>
              <a:spcBef>
                <a:spcPts val="500"/>
              </a:spcBef>
              <a:spcAft>
                <a:spcPts val="0"/>
              </a:spcAft>
              <a:buClr>
                <a:schemeClr val="dk2"/>
              </a:buClr>
              <a:buSzPts val="1350"/>
              <a:buNone/>
              <a:defRPr sz="1350" b="1"/>
            </a:lvl3pPr>
            <a:lvl4pPr marL="1828800" lvl="3" indent="-228600" algn="l">
              <a:lnSpc>
                <a:spcPct val="94000"/>
              </a:lnSpc>
              <a:spcBef>
                <a:spcPts val="500"/>
              </a:spcBef>
              <a:spcAft>
                <a:spcPts val="0"/>
              </a:spcAft>
              <a:buClr>
                <a:schemeClr val="dk2"/>
              </a:buClr>
              <a:buSzPts val="1200"/>
              <a:buNone/>
              <a:defRPr sz="1200" b="1"/>
            </a:lvl4pPr>
            <a:lvl5pPr marL="2286000" lvl="4" indent="-228600" algn="l">
              <a:lnSpc>
                <a:spcPct val="94000"/>
              </a:lnSpc>
              <a:spcBef>
                <a:spcPts val="500"/>
              </a:spcBef>
              <a:spcAft>
                <a:spcPts val="0"/>
              </a:spcAft>
              <a:buClr>
                <a:schemeClr val="dk2"/>
              </a:buClr>
              <a:buSzPts val="1200"/>
              <a:buNone/>
              <a:defRPr sz="1200" b="1"/>
            </a:lvl5pPr>
            <a:lvl6pPr marL="2743200" lvl="5" indent="-228600" algn="l">
              <a:lnSpc>
                <a:spcPct val="94000"/>
              </a:lnSpc>
              <a:spcBef>
                <a:spcPts val="500"/>
              </a:spcBef>
              <a:spcAft>
                <a:spcPts val="0"/>
              </a:spcAft>
              <a:buClr>
                <a:schemeClr val="dk2"/>
              </a:buClr>
              <a:buSzPts val="1200"/>
              <a:buNone/>
              <a:defRPr sz="1200" b="1"/>
            </a:lvl6pPr>
            <a:lvl7pPr marL="3200400" lvl="6" indent="-228600" algn="l">
              <a:lnSpc>
                <a:spcPct val="94000"/>
              </a:lnSpc>
              <a:spcBef>
                <a:spcPts val="500"/>
              </a:spcBef>
              <a:spcAft>
                <a:spcPts val="0"/>
              </a:spcAft>
              <a:buClr>
                <a:schemeClr val="dk2"/>
              </a:buClr>
              <a:buSzPts val="1200"/>
              <a:buNone/>
              <a:defRPr sz="1200" b="1"/>
            </a:lvl7pPr>
            <a:lvl8pPr marL="3657600" lvl="7" indent="-228600" algn="l">
              <a:lnSpc>
                <a:spcPct val="94000"/>
              </a:lnSpc>
              <a:spcBef>
                <a:spcPts val="500"/>
              </a:spcBef>
              <a:spcAft>
                <a:spcPts val="0"/>
              </a:spcAft>
              <a:buClr>
                <a:schemeClr val="dk2"/>
              </a:buClr>
              <a:buSzPts val="1200"/>
              <a:buNone/>
              <a:defRPr sz="1200" b="1"/>
            </a:lvl8pPr>
            <a:lvl9pPr marL="4114800" lvl="8" indent="-228600" algn="l">
              <a:lnSpc>
                <a:spcPct val="94000"/>
              </a:lnSpc>
              <a:spcBef>
                <a:spcPts val="500"/>
              </a:spcBef>
              <a:spcAft>
                <a:spcPts val="200"/>
              </a:spcAft>
              <a:buClr>
                <a:schemeClr val="dk2"/>
              </a:buClr>
              <a:buSzPts val="1200"/>
              <a:buNone/>
              <a:defRPr sz="1200" b="1"/>
            </a:lvl9pPr>
          </a:lstStyle>
          <a:p>
            <a:endParaRPr/>
          </a:p>
        </p:txBody>
      </p:sp>
      <p:sp>
        <p:nvSpPr>
          <p:cNvPr id="68" name="Google Shape;68;p32"/>
          <p:cNvSpPr txBox="1">
            <a:spLocks noGrp="1"/>
          </p:cNvSpPr>
          <p:nvPr>
            <p:ph type="body" idx="4"/>
          </p:nvPr>
        </p:nvSpPr>
        <p:spPr>
          <a:xfrm>
            <a:off x="4893760" y="3305208"/>
            <a:ext cx="3335840" cy="2562193"/>
          </a:xfrm>
          <a:prstGeom prst="rect">
            <a:avLst/>
          </a:prstGeom>
          <a:noFill/>
          <a:ln>
            <a:noFill/>
          </a:ln>
        </p:spPr>
        <p:txBody>
          <a:bodyPr spcFirstLastPara="1" wrap="square" lIns="91425" tIns="45700" rIns="91425" bIns="45700" anchor="t" anchorCtr="0">
            <a:normAutofit/>
          </a:bodyPr>
          <a:lstStyle>
            <a:lvl1pPr marL="457200" lvl="0" indent="-355600" algn="l">
              <a:lnSpc>
                <a:spcPct val="94000"/>
              </a:lnSpc>
              <a:spcBef>
                <a:spcPts val="1000"/>
              </a:spcBef>
              <a:spcAft>
                <a:spcPts val="0"/>
              </a:spcAft>
              <a:buClr>
                <a:schemeClr val="dk2"/>
              </a:buClr>
              <a:buSzPts val="2000"/>
              <a:buChar char="■"/>
              <a:defRPr>
                <a:solidFill>
                  <a:schemeClr val="dk2"/>
                </a:solidFill>
              </a:defRPr>
            </a:lvl1pPr>
            <a:lvl2pPr marL="914400" lvl="1" indent="-355600" algn="l">
              <a:lnSpc>
                <a:spcPct val="94000"/>
              </a:lnSpc>
              <a:spcBef>
                <a:spcPts val="500"/>
              </a:spcBef>
              <a:spcAft>
                <a:spcPts val="0"/>
              </a:spcAft>
              <a:buClr>
                <a:schemeClr val="dk2"/>
              </a:buClr>
              <a:buSzPts val="2000"/>
              <a:buChar char="–"/>
              <a:defRPr>
                <a:solidFill>
                  <a:schemeClr val="dk2"/>
                </a:solidFill>
              </a:defRPr>
            </a:lvl2pPr>
            <a:lvl3pPr marL="1371600" lvl="2" indent="-342900" algn="l">
              <a:lnSpc>
                <a:spcPct val="94000"/>
              </a:lnSpc>
              <a:spcBef>
                <a:spcPts val="500"/>
              </a:spcBef>
              <a:spcAft>
                <a:spcPts val="0"/>
              </a:spcAft>
              <a:buClr>
                <a:schemeClr val="dk2"/>
              </a:buClr>
              <a:buSzPts val="1800"/>
              <a:buChar char="■"/>
              <a:defRPr>
                <a:solidFill>
                  <a:schemeClr val="dk2"/>
                </a:solidFill>
              </a:defRPr>
            </a:lvl3pPr>
            <a:lvl4pPr marL="1828800" lvl="3" indent="-342900" algn="l">
              <a:lnSpc>
                <a:spcPct val="94000"/>
              </a:lnSpc>
              <a:spcBef>
                <a:spcPts val="500"/>
              </a:spcBef>
              <a:spcAft>
                <a:spcPts val="0"/>
              </a:spcAft>
              <a:buClr>
                <a:schemeClr val="dk2"/>
              </a:buClr>
              <a:buSzPts val="1800"/>
              <a:buChar char="–"/>
              <a:defRPr>
                <a:solidFill>
                  <a:schemeClr val="dk2"/>
                </a:solidFill>
              </a:defRPr>
            </a:lvl4pPr>
            <a:lvl5pPr marL="2286000" lvl="4" indent="-330200" algn="l">
              <a:lnSpc>
                <a:spcPct val="94000"/>
              </a:lnSpc>
              <a:spcBef>
                <a:spcPts val="500"/>
              </a:spcBef>
              <a:spcAft>
                <a:spcPts val="0"/>
              </a:spcAft>
              <a:buClr>
                <a:schemeClr val="dk2"/>
              </a:buClr>
              <a:buSzPts val="1600"/>
              <a:buChar char="■"/>
              <a:defRPr>
                <a:solidFill>
                  <a:schemeClr val="dk2"/>
                </a:solidFill>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69" name="Google Shape;69;p32"/>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32"/>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32"/>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amo naslov" type="titleOnly">
  <p:cSld name="TITLE_ONLY">
    <p:spTree>
      <p:nvGrpSpPr>
        <p:cNvPr id="1" name="Shape 72"/>
        <p:cNvGrpSpPr/>
        <p:nvPr/>
      </p:nvGrpSpPr>
      <p:grpSpPr>
        <a:xfrm>
          <a:off x="0" y="0"/>
          <a:ext cx="0" cy="0"/>
          <a:chOff x="0" y="0"/>
          <a:chExt cx="0" cy="0"/>
        </a:xfrm>
      </p:grpSpPr>
      <p:sp>
        <p:nvSpPr>
          <p:cNvPr id="73" name="Google Shape;73;p33"/>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3"/>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33"/>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3"/>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razno" type="blank">
  <p:cSld name="BLANK">
    <p:spTree>
      <p:nvGrpSpPr>
        <p:cNvPr id="1" name="Shape 77"/>
        <p:cNvGrpSpPr/>
        <p:nvPr/>
      </p:nvGrpSpPr>
      <p:grpSpPr>
        <a:xfrm>
          <a:off x="0" y="0"/>
          <a:ext cx="0" cy="0"/>
          <a:chOff x="0" y="0"/>
          <a:chExt cx="0" cy="0"/>
        </a:xfrm>
      </p:grpSpPr>
      <p:sp>
        <p:nvSpPr>
          <p:cNvPr id="78" name="Google Shape;78;p34"/>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4"/>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4"/>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adržaj s opisom" type="objTx">
  <p:cSld name="OBJECT_WITH_CAPTION_TEXT">
    <p:spTree>
      <p:nvGrpSpPr>
        <p:cNvPr id="1" name="Shape 81"/>
        <p:cNvGrpSpPr/>
        <p:nvPr/>
      </p:nvGrpSpPr>
      <p:grpSpPr>
        <a:xfrm>
          <a:off x="0" y="0"/>
          <a:ext cx="0" cy="0"/>
          <a:chOff x="0" y="0"/>
          <a:chExt cx="0" cy="0"/>
        </a:xfrm>
      </p:grpSpPr>
      <p:sp>
        <p:nvSpPr>
          <p:cNvPr id="82" name="Google Shape;82;p35" title="Background Shape"/>
          <p:cNvSpPr/>
          <p:nvPr/>
        </p:nvSpPr>
        <p:spPr>
          <a:xfrm>
            <a:off x="0" y="376"/>
            <a:ext cx="3977640" cy="685762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5"/>
          <p:cNvSpPr txBox="1">
            <a:spLocks noGrp="1"/>
          </p:cNvSpPr>
          <p:nvPr>
            <p:ph type="title"/>
          </p:nvPr>
        </p:nvSpPr>
        <p:spPr>
          <a:xfrm>
            <a:off x="542925" y="685800"/>
            <a:ext cx="2891790" cy="2157884"/>
          </a:xfrm>
          <a:prstGeom prst="rect">
            <a:avLst/>
          </a:prstGeom>
          <a:noFill/>
          <a:ln>
            <a:noFill/>
          </a:ln>
        </p:spPr>
        <p:txBody>
          <a:bodyPr spcFirstLastPara="1" wrap="square" lIns="91425" tIns="45700" rIns="91425" bIns="45700" anchor="t" anchorCtr="0">
            <a:noAutofit/>
          </a:bodyPr>
          <a:lstStyle>
            <a:lvl1pPr lvl="0" algn="l">
              <a:lnSpc>
                <a:spcPct val="84000"/>
              </a:lnSpc>
              <a:spcBef>
                <a:spcPts val="0"/>
              </a:spcBef>
              <a:spcAft>
                <a:spcPts val="0"/>
              </a:spcAft>
              <a:buClr>
                <a:schemeClr val="dk2"/>
              </a:buClr>
              <a:buSzPts val="4400"/>
              <a:buFont typeface="Libre Franklin"/>
              <a:buNone/>
              <a:defRPr sz="44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35"/>
          <p:cNvSpPr txBox="1">
            <a:spLocks noGrp="1"/>
          </p:cNvSpPr>
          <p:nvPr>
            <p:ph type="body" idx="1"/>
          </p:nvPr>
        </p:nvSpPr>
        <p:spPr>
          <a:xfrm>
            <a:off x="4692015" y="685801"/>
            <a:ext cx="3909060" cy="5175250"/>
          </a:xfrm>
          <a:prstGeom prst="rect">
            <a:avLst/>
          </a:prstGeom>
          <a:noFill/>
          <a:ln>
            <a:noFill/>
          </a:ln>
        </p:spPr>
        <p:txBody>
          <a:bodyPr spcFirstLastPara="1" wrap="square" lIns="91425" tIns="45700" rIns="91425" bIns="45700" anchor="t" anchorCtr="0">
            <a:normAutofit/>
          </a:bodyPr>
          <a:lstStyle>
            <a:lvl1pPr marL="457200" lvl="0" indent="-323850" algn="l">
              <a:lnSpc>
                <a:spcPct val="94000"/>
              </a:lnSpc>
              <a:spcBef>
                <a:spcPts val="1000"/>
              </a:spcBef>
              <a:spcAft>
                <a:spcPts val="0"/>
              </a:spcAft>
              <a:buClr>
                <a:schemeClr val="dk2"/>
              </a:buClr>
              <a:buSzPts val="1500"/>
              <a:buChar char="■"/>
              <a:defRPr sz="1500"/>
            </a:lvl1pPr>
            <a:lvl2pPr marL="914400" lvl="1" indent="-323850" algn="l">
              <a:lnSpc>
                <a:spcPct val="94000"/>
              </a:lnSpc>
              <a:spcBef>
                <a:spcPts val="500"/>
              </a:spcBef>
              <a:spcAft>
                <a:spcPts val="0"/>
              </a:spcAft>
              <a:buClr>
                <a:schemeClr val="dk2"/>
              </a:buClr>
              <a:buSzPts val="1500"/>
              <a:buChar char="–"/>
              <a:defRPr sz="1500"/>
            </a:lvl2pPr>
            <a:lvl3pPr marL="1371600" lvl="2" indent="-314325" algn="l">
              <a:lnSpc>
                <a:spcPct val="94000"/>
              </a:lnSpc>
              <a:spcBef>
                <a:spcPts val="500"/>
              </a:spcBef>
              <a:spcAft>
                <a:spcPts val="0"/>
              </a:spcAft>
              <a:buClr>
                <a:schemeClr val="dk2"/>
              </a:buClr>
              <a:buSzPts val="1350"/>
              <a:buChar char="■"/>
              <a:defRPr sz="1350"/>
            </a:lvl3pPr>
            <a:lvl4pPr marL="1828800" lvl="3" indent="-314325" algn="l">
              <a:lnSpc>
                <a:spcPct val="94000"/>
              </a:lnSpc>
              <a:spcBef>
                <a:spcPts val="500"/>
              </a:spcBef>
              <a:spcAft>
                <a:spcPts val="0"/>
              </a:spcAft>
              <a:buClr>
                <a:schemeClr val="dk2"/>
              </a:buClr>
              <a:buSzPts val="1350"/>
              <a:buChar char="–"/>
              <a:defRPr sz="1350"/>
            </a:lvl4pPr>
            <a:lvl5pPr marL="2286000" lvl="4" indent="-304800" algn="l">
              <a:lnSpc>
                <a:spcPct val="94000"/>
              </a:lnSpc>
              <a:spcBef>
                <a:spcPts val="500"/>
              </a:spcBef>
              <a:spcAft>
                <a:spcPts val="0"/>
              </a:spcAft>
              <a:buClr>
                <a:schemeClr val="dk2"/>
              </a:buClr>
              <a:buSzPts val="1200"/>
              <a:buChar char="■"/>
              <a:defRPr sz="1200"/>
            </a:lvl5pPr>
            <a:lvl6pPr marL="2743200" lvl="5" indent="-304800" algn="l">
              <a:lnSpc>
                <a:spcPct val="94000"/>
              </a:lnSpc>
              <a:spcBef>
                <a:spcPts val="500"/>
              </a:spcBef>
              <a:spcAft>
                <a:spcPts val="0"/>
              </a:spcAft>
              <a:buClr>
                <a:schemeClr val="dk2"/>
              </a:buClr>
              <a:buSzPts val="1200"/>
              <a:buChar char="–"/>
              <a:defRPr sz="1200"/>
            </a:lvl6pPr>
            <a:lvl7pPr marL="3200400" lvl="6" indent="-304800" algn="l">
              <a:lnSpc>
                <a:spcPct val="94000"/>
              </a:lnSpc>
              <a:spcBef>
                <a:spcPts val="500"/>
              </a:spcBef>
              <a:spcAft>
                <a:spcPts val="0"/>
              </a:spcAft>
              <a:buClr>
                <a:schemeClr val="dk2"/>
              </a:buClr>
              <a:buSzPts val="1200"/>
              <a:buChar char="■"/>
              <a:defRPr sz="1200"/>
            </a:lvl7pPr>
            <a:lvl8pPr marL="3657600" lvl="7" indent="-304800" algn="l">
              <a:lnSpc>
                <a:spcPct val="94000"/>
              </a:lnSpc>
              <a:spcBef>
                <a:spcPts val="500"/>
              </a:spcBef>
              <a:spcAft>
                <a:spcPts val="0"/>
              </a:spcAft>
              <a:buClr>
                <a:schemeClr val="dk2"/>
              </a:buClr>
              <a:buSzPts val="1200"/>
              <a:buChar char="–"/>
              <a:defRPr sz="1200"/>
            </a:lvl8pPr>
            <a:lvl9pPr marL="4114800" lvl="8" indent="-304800" algn="l">
              <a:lnSpc>
                <a:spcPct val="94000"/>
              </a:lnSpc>
              <a:spcBef>
                <a:spcPts val="500"/>
              </a:spcBef>
              <a:spcAft>
                <a:spcPts val="200"/>
              </a:spcAft>
              <a:buClr>
                <a:schemeClr val="dk2"/>
              </a:buClr>
              <a:buSzPts val="1200"/>
              <a:buChar char="■"/>
              <a:defRPr sz="1200"/>
            </a:lvl9pPr>
          </a:lstStyle>
          <a:p>
            <a:endParaRPr/>
          </a:p>
        </p:txBody>
      </p:sp>
      <p:sp>
        <p:nvSpPr>
          <p:cNvPr id="85" name="Google Shape;85;p35"/>
          <p:cNvSpPr txBox="1">
            <a:spLocks noGrp="1"/>
          </p:cNvSpPr>
          <p:nvPr>
            <p:ph type="body" idx="2"/>
          </p:nvPr>
        </p:nvSpPr>
        <p:spPr>
          <a:xfrm>
            <a:off x="542925" y="2856344"/>
            <a:ext cx="2891790" cy="3011056"/>
          </a:xfrm>
          <a:prstGeom prst="rect">
            <a:avLst/>
          </a:prstGeom>
          <a:noFill/>
          <a:ln>
            <a:noFill/>
          </a:ln>
        </p:spPr>
        <p:txBody>
          <a:bodyPr spcFirstLastPara="1" wrap="square" lIns="91425" tIns="45700" rIns="91425" bIns="45700" anchor="t" anchorCtr="0">
            <a:normAutofit/>
          </a:bodyPr>
          <a:lstStyle>
            <a:lvl1pPr marL="457200" lvl="0" indent="-228600" algn="l">
              <a:lnSpc>
                <a:spcPct val="113000"/>
              </a:lnSpc>
              <a:spcBef>
                <a:spcPts val="0"/>
              </a:spcBef>
              <a:spcAft>
                <a:spcPts val="0"/>
              </a:spcAft>
              <a:buClr>
                <a:schemeClr val="dk2"/>
              </a:buClr>
              <a:buSzPts val="1600"/>
              <a:buNone/>
              <a:defRPr sz="1600"/>
            </a:lvl1pPr>
            <a:lvl2pPr marL="914400" lvl="1" indent="-228600" algn="l">
              <a:lnSpc>
                <a:spcPct val="94000"/>
              </a:lnSpc>
              <a:spcBef>
                <a:spcPts val="1500"/>
              </a:spcBef>
              <a:spcAft>
                <a:spcPts val="0"/>
              </a:spcAft>
              <a:buClr>
                <a:schemeClr val="dk2"/>
              </a:buClr>
              <a:buSzPts val="1050"/>
              <a:buNone/>
              <a:defRPr sz="1050"/>
            </a:lvl2pPr>
            <a:lvl3pPr marL="1371600" lvl="2" indent="-228600" algn="l">
              <a:lnSpc>
                <a:spcPct val="94000"/>
              </a:lnSpc>
              <a:spcBef>
                <a:spcPts val="500"/>
              </a:spcBef>
              <a:spcAft>
                <a:spcPts val="0"/>
              </a:spcAft>
              <a:buClr>
                <a:schemeClr val="dk2"/>
              </a:buClr>
              <a:buSzPts val="900"/>
              <a:buNone/>
              <a:defRPr sz="900"/>
            </a:lvl3pPr>
            <a:lvl4pPr marL="1828800" lvl="3" indent="-228600" algn="l">
              <a:lnSpc>
                <a:spcPct val="94000"/>
              </a:lnSpc>
              <a:spcBef>
                <a:spcPts val="500"/>
              </a:spcBef>
              <a:spcAft>
                <a:spcPts val="0"/>
              </a:spcAft>
              <a:buClr>
                <a:schemeClr val="dk2"/>
              </a:buClr>
              <a:buSzPts val="750"/>
              <a:buNone/>
              <a:defRPr sz="750"/>
            </a:lvl4pPr>
            <a:lvl5pPr marL="2286000" lvl="4" indent="-228600" algn="l">
              <a:lnSpc>
                <a:spcPct val="94000"/>
              </a:lnSpc>
              <a:spcBef>
                <a:spcPts val="500"/>
              </a:spcBef>
              <a:spcAft>
                <a:spcPts val="0"/>
              </a:spcAft>
              <a:buClr>
                <a:schemeClr val="dk2"/>
              </a:buClr>
              <a:buSzPts val="750"/>
              <a:buNone/>
              <a:defRPr sz="750"/>
            </a:lvl5pPr>
            <a:lvl6pPr marL="2743200" lvl="5" indent="-228600" algn="l">
              <a:lnSpc>
                <a:spcPct val="94000"/>
              </a:lnSpc>
              <a:spcBef>
                <a:spcPts val="500"/>
              </a:spcBef>
              <a:spcAft>
                <a:spcPts val="0"/>
              </a:spcAft>
              <a:buClr>
                <a:schemeClr val="dk2"/>
              </a:buClr>
              <a:buSzPts val="750"/>
              <a:buNone/>
              <a:defRPr sz="750"/>
            </a:lvl6pPr>
            <a:lvl7pPr marL="3200400" lvl="6" indent="-228600" algn="l">
              <a:lnSpc>
                <a:spcPct val="94000"/>
              </a:lnSpc>
              <a:spcBef>
                <a:spcPts val="500"/>
              </a:spcBef>
              <a:spcAft>
                <a:spcPts val="0"/>
              </a:spcAft>
              <a:buClr>
                <a:schemeClr val="dk2"/>
              </a:buClr>
              <a:buSzPts val="750"/>
              <a:buNone/>
              <a:defRPr sz="750"/>
            </a:lvl7pPr>
            <a:lvl8pPr marL="3657600" lvl="7" indent="-228600" algn="l">
              <a:lnSpc>
                <a:spcPct val="94000"/>
              </a:lnSpc>
              <a:spcBef>
                <a:spcPts val="500"/>
              </a:spcBef>
              <a:spcAft>
                <a:spcPts val="0"/>
              </a:spcAft>
              <a:buClr>
                <a:schemeClr val="dk2"/>
              </a:buClr>
              <a:buSzPts val="750"/>
              <a:buNone/>
              <a:defRPr sz="750"/>
            </a:lvl8pPr>
            <a:lvl9pPr marL="4114800" lvl="8" indent="-228600" algn="l">
              <a:lnSpc>
                <a:spcPct val="94000"/>
              </a:lnSpc>
              <a:spcBef>
                <a:spcPts val="500"/>
              </a:spcBef>
              <a:spcAft>
                <a:spcPts val="200"/>
              </a:spcAft>
              <a:buClr>
                <a:schemeClr val="dk2"/>
              </a:buClr>
              <a:buSzPts val="750"/>
              <a:buNone/>
              <a:defRPr sz="750"/>
            </a:lvl9pPr>
          </a:lstStyle>
          <a:p>
            <a:endParaRPr/>
          </a:p>
        </p:txBody>
      </p:sp>
      <p:sp>
        <p:nvSpPr>
          <p:cNvPr id="86" name="Google Shape;86;p35"/>
          <p:cNvSpPr txBox="1">
            <a:spLocks noGrp="1"/>
          </p:cNvSpPr>
          <p:nvPr>
            <p:ph type="dt" idx="10"/>
          </p:nvPr>
        </p:nvSpPr>
        <p:spPr>
          <a:xfrm>
            <a:off x="542925"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35"/>
          <p:cNvSpPr txBox="1">
            <a:spLocks noGrp="1"/>
          </p:cNvSpPr>
          <p:nvPr>
            <p:ph type="ftr" idx="11"/>
          </p:nvPr>
        </p:nvSpPr>
        <p:spPr>
          <a:xfrm>
            <a:off x="1654459" y="6453386"/>
            <a:ext cx="1780256"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35"/>
          <p:cNvSpPr txBox="1">
            <a:spLocks noGrp="1"/>
          </p:cNvSpPr>
          <p:nvPr>
            <p:ph type="sldNum" idx="12"/>
          </p:nvPr>
        </p:nvSpPr>
        <p:spPr>
          <a:xfrm>
            <a:off x="7412355" y="6453386"/>
            <a:ext cx="1197219" cy="404614"/>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1000" b="0" i="0" u="none" strike="noStrike" cap="none">
                <a:solidFill>
                  <a:schemeClr val="dk2"/>
                </a:solidFill>
                <a:latin typeface="Libre Franklin"/>
                <a:ea typeface="Libre Franklin"/>
                <a:cs typeface="Libre Franklin"/>
                <a:sym typeface="Libre Franklin"/>
              </a:defRPr>
            </a:lvl1pPr>
            <a:lvl2pPr marL="0" marR="0" lvl="1" indent="0" algn="r">
              <a:spcBef>
                <a:spcPts val="0"/>
              </a:spcBef>
              <a:buNone/>
              <a:defRPr sz="1000" b="0" i="0" u="none" strike="noStrike" cap="none">
                <a:solidFill>
                  <a:schemeClr val="dk2"/>
                </a:solidFill>
                <a:latin typeface="Libre Franklin"/>
                <a:ea typeface="Libre Franklin"/>
                <a:cs typeface="Libre Franklin"/>
                <a:sym typeface="Libre Franklin"/>
              </a:defRPr>
            </a:lvl2pPr>
            <a:lvl3pPr marL="0" marR="0" lvl="2" indent="0" algn="r">
              <a:spcBef>
                <a:spcPts val="0"/>
              </a:spcBef>
              <a:buNone/>
              <a:defRPr sz="1000" b="0" i="0" u="none" strike="noStrike" cap="none">
                <a:solidFill>
                  <a:schemeClr val="dk2"/>
                </a:solidFill>
                <a:latin typeface="Libre Franklin"/>
                <a:ea typeface="Libre Franklin"/>
                <a:cs typeface="Libre Franklin"/>
                <a:sym typeface="Libre Franklin"/>
              </a:defRPr>
            </a:lvl3pPr>
            <a:lvl4pPr marL="0" marR="0" lvl="3" indent="0" algn="r">
              <a:spcBef>
                <a:spcPts val="0"/>
              </a:spcBef>
              <a:buNone/>
              <a:defRPr sz="1000" b="0" i="0" u="none" strike="noStrike" cap="none">
                <a:solidFill>
                  <a:schemeClr val="dk2"/>
                </a:solidFill>
                <a:latin typeface="Libre Franklin"/>
                <a:ea typeface="Libre Franklin"/>
                <a:cs typeface="Libre Franklin"/>
                <a:sym typeface="Libre Franklin"/>
              </a:defRPr>
            </a:lvl4pPr>
            <a:lvl5pPr marL="0" marR="0" lvl="4" indent="0" algn="r">
              <a:spcBef>
                <a:spcPts val="0"/>
              </a:spcBef>
              <a:buNone/>
              <a:defRPr sz="1000" b="0" i="0" u="none" strike="noStrike" cap="none">
                <a:solidFill>
                  <a:schemeClr val="dk2"/>
                </a:solidFill>
                <a:latin typeface="Libre Franklin"/>
                <a:ea typeface="Libre Franklin"/>
                <a:cs typeface="Libre Franklin"/>
                <a:sym typeface="Libre Franklin"/>
              </a:defRPr>
            </a:lvl5pPr>
            <a:lvl6pPr marL="0" marR="0" lvl="5" indent="0" algn="r">
              <a:spcBef>
                <a:spcPts val="0"/>
              </a:spcBef>
              <a:buNone/>
              <a:defRPr sz="1000" b="0" i="0" u="none" strike="noStrike" cap="none">
                <a:solidFill>
                  <a:schemeClr val="dk2"/>
                </a:solidFill>
                <a:latin typeface="Libre Franklin"/>
                <a:ea typeface="Libre Franklin"/>
                <a:cs typeface="Libre Franklin"/>
                <a:sym typeface="Libre Franklin"/>
              </a:defRPr>
            </a:lvl6pPr>
            <a:lvl7pPr marL="0" marR="0" lvl="6" indent="0" algn="r">
              <a:spcBef>
                <a:spcPts val="0"/>
              </a:spcBef>
              <a:buNone/>
              <a:defRPr sz="1000" b="0" i="0" u="none" strike="noStrike" cap="none">
                <a:solidFill>
                  <a:schemeClr val="dk2"/>
                </a:solidFill>
                <a:latin typeface="Libre Franklin"/>
                <a:ea typeface="Libre Franklin"/>
                <a:cs typeface="Libre Franklin"/>
                <a:sym typeface="Libre Franklin"/>
              </a:defRPr>
            </a:lvl7pPr>
            <a:lvl8pPr marL="0" marR="0" lvl="7" indent="0" algn="r">
              <a:spcBef>
                <a:spcPts val="0"/>
              </a:spcBef>
              <a:buNone/>
              <a:defRPr sz="1000" b="0" i="0" u="none" strike="noStrike" cap="none">
                <a:solidFill>
                  <a:schemeClr val="dk2"/>
                </a:solidFill>
                <a:latin typeface="Libre Franklin"/>
                <a:ea typeface="Libre Franklin"/>
                <a:cs typeface="Libre Franklin"/>
                <a:sym typeface="Libre Franklin"/>
              </a:defRPr>
            </a:lvl8pPr>
            <a:lvl9pPr marL="0" marR="0" lvl="8" indent="0" algn="r">
              <a:spcBef>
                <a:spcPts val="0"/>
              </a:spcBef>
              <a:buNone/>
              <a:defRPr sz="1000" b="0" i="0" u="none" strike="noStrike" cap="none">
                <a:solidFill>
                  <a:schemeClr val="dk2"/>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hr-HR"/>
              <a:t>‹#›</a:t>
            </a:fld>
            <a:endParaRPr/>
          </a:p>
        </p:txBody>
      </p:sp>
      <p:sp>
        <p:nvSpPr>
          <p:cNvPr id="89" name="Google Shape;89;p35"/>
          <p:cNvSpPr/>
          <p:nvPr/>
        </p:nvSpPr>
        <p:spPr>
          <a:xfrm>
            <a:off x="3977640" y="376"/>
            <a:ext cx="17145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5" title="Divider Bar"/>
          <p:cNvSpPr/>
          <p:nvPr/>
        </p:nvSpPr>
        <p:spPr>
          <a:xfrm>
            <a:off x="3977640" y="376"/>
            <a:ext cx="17145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lika s opisom" type="picTx">
  <p:cSld name="PICTURE_WITH_CAPTION_TEXT">
    <p:spTree>
      <p:nvGrpSpPr>
        <p:cNvPr id="1" name="Shape 91"/>
        <p:cNvGrpSpPr/>
        <p:nvPr/>
      </p:nvGrpSpPr>
      <p:grpSpPr>
        <a:xfrm>
          <a:off x="0" y="0"/>
          <a:ext cx="0" cy="0"/>
          <a:chOff x="0" y="0"/>
          <a:chExt cx="0" cy="0"/>
        </a:xfrm>
      </p:grpSpPr>
      <p:sp>
        <p:nvSpPr>
          <p:cNvPr id="92" name="Google Shape;92;p36" title="Background Shape"/>
          <p:cNvSpPr/>
          <p:nvPr/>
        </p:nvSpPr>
        <p:spPr>
          <a:xfrm>
            <a:off x="0" y="376"/>
            <a:ext cx="3977640" cy="685762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6"/>
          <p:cNvSpPr txBox="1">
            <a:spLocks noGrp="1"/>
          </p:cNvSpPr>
          <p:nvPr>
            <p:ph type="title"/>
          </p:nvPr>
        </p:nvSpPr>
        <p:spPr>
          <a:xfrm>
            <a:off x="542925" y="685800"/>
            <a:ext cx="2891790" cy="2157884"/>
          </a:xfrm>
          <a:prstGeom prst="rect">
            <a:avLst/>
          </a:prstGeom>
          <a:noFill/>
          <a:ln>
            <a:noFill/>
          </a:ln>
        </p:spPr>
        <p:txBody>
          <a:bodyPr spcFirstLastPara="1" wrap="square" lIns="91425" tIns="45700" rIns="91425" bIns="45700" anchor="t" anchorCtr="0">
            <a:normAutofit/>
          </a:bodyPr>
          <a:lstStyle>
            <a:lvl1pPr lvl="0" algn="l">
              <a:lnSpc>
                <a:spcPct val="84000"/>
              </a:lnSpc>
              <a:spcBef>
                <a:spcPts val="0"/>
              </a:spcBef>
              <a:spcAft>
                <a:spcPts val="0"/>
              </a:spcAft>
              <a:buClr>
                <a:schemeClr val="dk2"/>
              </a:buClr>
              <a:buSzPts val="4400"/>
              <a:buFont typeface="Libre Franklin"/>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36"/>
          <p:cNvSpPr>
            <a:spLocks noGrp="1"/>
          </p:cNvSpPr>
          <p:nvPr>
            <p:ph type="pic" idx="2"/>
          </p:nvPr>
        </p:nvSpPr>
        <p:spPr>
          <a:xfrm>
            <a:off x="4149090" y="1"/>
            <a:ext cx="4994910" cy="6857999"/>
          </a:xfrm>
          <a:prstGeom prst="rect">
            <a:avLst/>
          </a:prstGeom>
          <a:noFill/>
          <a:ln>
            <a:noFill/>
          </a:ln>
        </p:spPr>
      </p:sp>
      <p:sp>
        <p:nvSpPr>
          <p:cNvPr id="95" name="Google Shape;95;p36"/>
          <p:cNvSpPr txBox="1">
            <a:spLocks noGrp="1"/>
          </p:cNvSpPr>
          <p:nvPr>
            <p:ph type="body" idx="1"/>
          </p:nvPr>
        </p:nvSpPr>
        <p:spPr>
          <a:xfrm>
            <a:off x="542925" y="2855968"/>
            <a:ext cx="2891790" cy="3011432"/>
          </a:xfrm>
          <a:prstGeom prst="rect">
            <a:avLst/>
          </a:prstGeom>
          <a:noFill/>
          <a:ln>
            <a:noFill/>
          </a:ln>
        </p:spPr>
        <p:txBody>
          <a:bodyPr spcFirstLastPara="1" wrap="square" lIns="91425" tIns="45700" rIns="91425" bIns="45700" anchor="t" anchorCtr="0">
            <a:normAutofit/>
          </a:bodyPr>
          <a:lstStyle>
            <a:lvl1pPr marL="457200" lvl="0" indent="-228600" algn="l">
              <a:lnSpc>
                <a:spcPct val="113000"/>
              </a:lnSpc>
              <a:spcBef>
                <a:spcPts val="0"/>
              </a:spcBef>
              <a:spcAft>
                <a:spcPts val="0"/>
              </a:spcAft>
              <a:buClr>
                <a:schemeClr val="dk2"/>
              </a:buClr>
              <a:buSzPts val="1600"/>
              <a:buNone/>
              <a:defRPr sz="1600"/>
            </a:lvl1pPr>
            <a:lvl2pPr marL="914400" lvl="1" indent="-228600" algn="l">
              <a:lnSpc>
                <a:spcPct val="94000"/>
              </a:lnSpc>
              <a:spcBef>
                <a:spcPts val="1500"/>
              </a:spcBef>
              <a:spcAft>
                <a:spcPts val="0"/>
              </a:spcAft>
              <a:buClr>
                <a:schemeClr val="dk2"/>
              </a:buClr>
              <a:buSzPts val="1050"/>
              <a:buNone/>
              <a:defRPr sz="1050"/>
            </a:lvl2pPr>
            <a:lvl3pPr marL="1371600" lvl="2" indent="-228600" algn="l">
              <a:lnSpc>
                <a:spcPct val="94000"/>
              </a:lnSpc>
              <a:spcBef>
                <a:spcPts val="500"/>
              </a:spcBef>
              <a:spcAft>
                <a:spcPts val="0"/>
              </a:spcAft>
              <a:buClr>
                <a:schemeClr val="dk2"/>
              </a:buClr>
              <a:buSzPts val="900"/>
              <a:buNone/>
              <a:defRPr sz="900"/>
            </a:lvl3pPr>
            <a:lvl4pPr marL="1828800" lvl="3" indent="-228600" algn="l">
              <a:lnSpc>
                <a:spcPct val="94000"/>
              </a:lnSpc>
              <a:spcBef>
                <a:spcPts val="500"/>
              </a:spcBef>
              <a:spcAft>
                <a:spcPts val="0"/>
              </a:spcAft>
              <a:buClr>
                <a:schemeClr val="dk2"/>
              </a:buClr>
              <a:buSzPts val="750"/>
              <a:buNone/>
              <a:defRPr sz="750"/>
            </a:lvl4pPr>
            <a:lvl5pPr marL="2286000" lvl="4" indent="-228600" algn="l">
              <a:lnSpc>
                <a:spcPct val="94000"/>
              </a:lnSpc>
              <a:spcBef>
                <a:spcPts val="500"/>
              </a:spcBef>
              <a:spcAft>
                <a:spcPts val="0"/>
              </a:spcAft>
              <a:buClr>
                <a:schemeClr val="dk2"/>
              </a:buClr>
              <a:buSzPts val="750"/>
              <a:buNone/>
              <a:defRPr sz="750"/>
            </a:lvl5pPr>
            <a:lvl6pPr marL="2743200" lvl="5" indent="-228600" algn="l">
              <a:lnSpc>
                <a:spcPct val="94000"/>
              </a:lnSpc>
              <a:spcBef>
                <a:spcPts val="500"/>
              </a:spcBef>
              <a:spcAft>
                <a:spcPts val="0"/>
              </a:spcAft>
              <a:buClr>
                <a:schemeClr val="dk2"/>
              </a:buClr>
              <a:buSzPts val="750"/>
              <a:buNone/>
              <a:defRPr sz="750"/>
            </a:lvl6pPr>
            <a:lvl7pPr marL="3200400" lvl="6" indent="-228600" algn="l">
              <a:lnSpc>
                <a:spcPct val="94000"/>
              </a:lnSpc>
              <a:spcBef>
                <a:spcPts val="500"/>
              </a:spcBef>
              <a:spcAft>
                <a:spcPts val="0"/>
              </a:spcAft>
              <a:buClr>
                <a:schemeClr val="dk2"/>
              </a:buClr>
              <a:buSzPts val="750"/>
              <a:buNone/>
              <a:defRPr sz="750"/>
            </a:lvl7pPr>
            <a:lvl8pPr marL="3657600" lvl="7" indent="-228600" algn="l">
              <a:lnSpc>
                <a:spcPct val="94000"/>
              </a:lnSpc>
              <a:spcBef>
                <a:spcPts val="500"/>
              </a:spcBef>
              <a:spcAft>
                <a:spcPts val="0"/>
              </a:spcAft>
              <a:buClr>
                <a:schemeClr val="dk2"/>
              </a:buClr>
              <a:buSzPts val="750"/>
              <a:buNone/>
              <a:defRPr sz="750"/>
            </a:lvl8pPr>
            <a:lvl9pPr marL="4114800" lvl="8" indent="-228600" algn="l">
              <a:lnSpc>
                <a:spcPct val="94000"/>
              </a:lnSpc>
              <a:spcBef>
                <a:spcPts val="500"/>
              </a:spcBef>
              <a:spcAft>
                <a:spcPts val="200"/>
              </a:spcAft>
              <a:buClr>
                <a:schemeClr val="dk2"/>
              </a:buClr>
              <a:buSzPts val="750"/>
              <a:buNone/>
              <a:defRPr sz="750"/>
            </a:lvl9pPr>
          </a:lstStyle>
          <a:p>
            <a:endParaRPr/>
          </a:p>
        </p:txBody>
      </p:sp>
      <p:sp>
        <p:nvSpPr>
          <p:cNvPr id="96" name="Google Shape;96;p36"/>
          <p:cNvSpPr txBox="1">
            <a:spLocks noGrp="1"/>
          </p:cNvSpPr>
          <p:nvPr>
            <p:ph type="dt" idx="10"/>
          </p:nvPr>
        </p:nvSpPr>
        <p:spPr>
          <a:xfrm>
            <a:off x="542925"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36"/>
          <p:cNvSpPr txBox="1">
            <a:spLocks noGrp="1"/>
          </p:cNvSpPr>
          <p:nvPr>
            <p:ph type="ftr" idx="11"/>
          </p:nvPr>
        </p:nvSpPr>
        <p:spPr>
          <a:xfrm>
            <a:off x="1654459" y="6453386"/>
            <a:ext cx="1780256"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36"/>
          <p:cNvSpPr txBox="1">
            <a:spLocks noGrp="1"/>
          </p:cNvSpPr>
          <p:nvPr>
            <p:ph type="sldNum" idx="12"/>
          </p:nvPr>
        </p:nvSpPr>
        <p:spPr>
          <a:xfrm>
            <a:off x="7412355" y="6453386"/>
            <a:ext cx="1197219" cy="404614"/>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1000" b="0" i="0" u="none" strike="noStrike" cap="none">
                <a:solidFill>
                  <a:schemeClr val="dk2"/>
                </a:solidFill>
                <a:latin typeface="Libre Franklin"/>
                <a:ea typeface="Libre Franklin"/>
                <a:cs typeface="Libre Franklin"/>
                <a:sym typeface="Libre Franklin"/>
              </a:defRPr>
            </a:lvl1pPr>
            <a:lvl2pPr marL="0" marR="0" lvl="1" indent="0" algn="r">
              <a:spcBef>
                <a:spcPts val="0"/>
              </a:spcBef>
              <a:buNone/>
              <a:defRPr sz="1000" b="0" i="0" u="none" strike="noStrike" cap="none">
                <a:solidFill>
                  <a:schemeClr val="dk2"/>
                </a:solidFill>
                <a:latin typeface="Libre Franklin"/>
                <a:ea typeface="Libre Franklin"/>
                <a:cs typeface="Libre Franklin"/>
                <a:sym typeface="Libre Franklin"/>
              </a:defRPr>
            </a:lvl2pPr>
            <a:lvl3pPr marL="0" marR="0" lvl="2" indent="0" algn="r">
              <a:spcBef>
                <a:spcPts val="0"/>
              </a:spcBef>
              <a:buNone/>
              <a:defRPr sz="1000" b="0" i="0" u="none" strike="noStrike" cap="none">
                <a:solidFill>
                  <a:schemeClr val="dk2"/>
                </a:solidFill>
                <a:latin typeface="Libre Franklin"/>
                <a:ea typeface="Libre Franklin"/>
                <a:cs typeface="Libre Franklin"/>
                <a:sym typeface="Libre Franklin"/>
              </a:defRPr>
            </a:lvl3pPr>
            <a:lvl4pPr marL="0" marR="0" lvl="3" indent="0" algn="r">
              <a:spcBef>
                <a:spcPts val="0"/>
              </a:spcBef>
              <a:buNone/>
              <a:defRPr sz="1000" b="0" i="0" u="none" strike="noStrike" cap="none">
                <a:solidFill>
                  <a:schemeClr val="dk2"/>
                </a:solidFill>
                <a:latin typeface="Libre Franklin"/>
                <a:ea typeface="Libre Franklin"/>
                <a:cs typeface="Libre Franklin"/>
                <a:sym typeface="Libre Franklin"/>
              </a:defRPr>
            </a:lvl4pPr>
            <a:lvl5pPr marL="0" marR="0" lvl="4" indent="0" algn="r">
              <a:spcBef>
                <a:spcPts val="0"/>
              </a:spcBef>
              <a:buNone/>
              <a:defRPr sz="1000" b="0" i="0" u="none" strike="noStrike" cap="none">
                <a:solidFill>
                  <a:schemeClr val="dk2"/>
                </a:solidFill>
                <a:latin typeface="Libre Franklin"/>
                <a:ea typeface="Libre Franklin"/>
                <a:cs typeface="Libre Franklin"/>
                <a:sym typeface="Libre Franklin"/>
              </a:defRPr>
            </a:lvl5pPr>
            <a:lvl6pPr marL="0" marR="0" lvl="5" indent="0" algn="r">
              <a:spcBef>
                <a:spcPts val="0"/>
              </a:spcBef>
              <a:buNone/>
              <a:defRPr sz="1000" b="0" i="0" u="none" strike="noStrike" cap="none">
                <a:solidFill>
                  <a:schemeClr val="dk2"/>
                </a:solidFill>
                <a:latin typeface="Libre Franklin"/>
                <a:ea typeface="Libre Franklin"/>
                <a:cs typeface="Libre Franklin"/>
                <a:sym typeface="Libre Franklin"/>
              </a:defRPr>
            </a:lvl6pPr>
            <a:lvl7pPr marL="0" marR="0" lvl="6" indent="0" algn="r">
              <a:spcBef>
                <a:spcPts val="0"/>
              </a:spcBef>
              <a:buNone/>
              <a:defRPr sz="1000" b="0" i="0" u="none" strike="noStrike" cap="none">
                <a:solidFill>
                  <a:schemeClr val="dk2"/>
                </a:solidFill>
                <a:latin typeface="Libre Franklin"/>
                <a:ea typeface="Libre Franklin"/>
                <a:cs typeface="Libre Franklin"/>
                <a:sym typeface="Libre Franklin"/>
              </a:defRPr>
            </a:lvl7pPr>
            <a:lvl8pPr marL="0" marR="0" lvl="7" indent="0" algn="r">
              <a:spcBef>
                <a:spcPts val="0"/>
              </a:spcBef>
              <a:buNone/>
              <a:defRPr sz="1000" b="0" i="0" u="none" strike="noStrike" cap="none">
                <a:solidFill>
                  <a:schemeClr val="dk2"/>
                </a:solidFill>
                <a:latin typeface="Libre Franklin"/>
                <a:ea typeface="Libre Franklin"/>
                <a:cs typeface="Libre Franklin"/>
                <a:sym typeface="Libre Franklin"/>
              </a:defRPr>
            </a:lvl8pPr>
            <a:lvl9pPr marL="0" marR="0" lvl="8" indent="0" algn="r">
              <a:spcBef>
                <a:spcPts val="0"/>
              </a:spcBef>
              <a:buNone/>
              <a:defRPr sz="1000" b="0" i="0" u="none" strike="noStrike" cap="none">
                <a:solidFill>
                  <a:schemeClr val="dk2"/>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hr-HR"/>
              <a:t>‹#›</a:t>
            </a:fld>
            <a:endParaRPr/>
          </a:p>
        </p:txBody>
      </p:sp>
      <p:sp>
        <p:nvSpPr>
          <p:cNvPr id="99" name="Google Shape;99;p36"/>
          <p:cNvSpPr/>
          <p:nvPr/>
        </p:nvSpPr>
        <p:spPr>
          <a:xfrm>
            <a:off x="3977640" y="376"/>
            <a:ext cx="17145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6" title="Divider Bar"/>
          <p:cNvSpPr/>
          <p:nvPr/>
        </p:nvSpPr>
        <p:spPr>
          <a:xfrm>
            <a:off x="3977640" y="376"/>
            <a:ext cx="17145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Naslov i okomiti tekst" type="vertTx">
  <p:cSld name="VERTICAL_TEXT">
    <p:spTree>
      <p:nvGrpSpPr>
        <p:cNvPr id="1" name="Shape 101"/>
        <p:cNvGrpSpPr/>
        <p:nvPr/>
      </p:nvGrpSpPr>
      <p:grpSpPr>
        <a:xfrm>
          <a:off x="0" y="0"/>
          <a:ext cx="0" cy="0"/>
          <a:chOff x="0" y="0"/>
          <a:chExt cx="0" cy="0"/>
        </a:xfrm>
      </p:grpSpPr>
      <p:sp>
        <p:nvSpPr>
          <p:cNvPr id="102" name="Google Shape;102;p37"/>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lvl="0" algn="l">
              <a:lnSpc>
                <a:spcPct val="89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 name="Google Shape;103;p37"/>
          <p:cNvSpPr txBox="1">
            <a:spLocks noGrp="1"/>
          </p:cNvSpPr>
          <p:nvPr>
            <p:ph type="body" idx="1"/>
          </p:nvPr>
        </p:nvSpPr>
        <p:spPr>
          <a:xfrm rot="5400000">
            <a:off x="2843213" y="481013"/>
            <a:ext cx="3571875" cy="7200900"/>
          </a:xfrm>
          <a:prstGeom prst="rect">
            <a:avLst/>
          </a:prstGeom>
          <a:noFill/>
          <a:ln>
            <a:noFill/>
          </a:ln>
        </p:spPr>
        <p:txBody>
          <a:bodyPr spcFirstLastPara="1" wrap="square" lIns="91425" tIns="45700" rIns="91425" bIns="45700" anchor="t" anchorCtr="0">
            <a:normAutofit/>
          </a:bodyPr>
          <a:lstStyle>
            <a:lvl1pPr marL="457200" lvl="0" indent="-342900" algn="l">
              <a:lnSpc>
                <a:spcPct val="94000"/>
              </a:lnSpc>
              <a:spcBef>
                <a:spcPts val="1000"/>
              </a:spcBef>
              <a:spcAft>
                <a:spcPts val="0"/>
              </a:spcAft>
              <a:buClr>
                <a:schemeClr val="dk2"/>
              </a:buClr>
              <a:buSzPts val="1800"/>
              <a:buChar char="■"/>
              <a:defRPr/>
            </a:lvl1pPr>
            <a:lvl2pPr marL="914400" lvl="1" indent="-342900" algn="l">
              <a:lnSpc>
                <a:spcPct val="94000"/>
              </a:lnSpc>
              <a:spcBef>
                <a:spcPts val="500"/>
              </a:spcBef>
              <a:spcAft>
                <a:spcPts val="0"/>
              </a:spcAft>
              <a:buClr>
                <a:schemeClr val="dk2"/>
              </a:buClr>
              <a:buSzPts val="1800"/>
              <a:buChar char="–"/>
              <a:defRPr/>
            </a:lvl2pPr>
            <a:lvl3pPr marL="1371600" lvl="2" indent="-342900" algn="l">
              <a:lnSpc>
                <a:spcPct val="94000"/>
              </a:lnSpc>
              <a:spcBef>
                <a:spcPts val="500"/>
              </a:spcBef>
              <a:spcAft>
                <a:spcPts val="0"/>
              </a:spcAft>
              <a:buClr>
                <a:schemeClr val="dk2"/>
              </a:buClr>
              <a:buSzPts val="1800"/>
              <a:buChar char="■"/>
              <a:defRPr/>
            </a:lvl3pPr>
            <a:lvl4pPr marL="1828800" lvl="3" indent="-342900" algn="l">
              <a:lnSpc>
                <a:spcPct val="94000"/>
              </a:lnSpc>
              <a:spcBef>
                <a:spcPts val="500"/>
              </a:spcBef>
              <a:spcAft>
                <a:spcPts val="0"/>
              </a:spcAft>
              <a:buClr>
                <a:schemeClr val="dk2"/>
              </a:buClr>
              <a:buSzPts val="1800"/>
              <a:buChar char="–"/>
              <a:defRPr/>
            </a:lvl4pPr>
            <a:lvl5pPr marL="2286000" lvl="4" indent="-342900" algn="l">
              <a:lnSpc>
                <a:spcPct val="94000"/>
              </a:lnSpc>
              <a:spcBef>
                <a:spcPts val="500"/>
              </a:spcBef>
              <a:spcAft>
                <a:spcPts val="0"/>
              </a:spcAft>
              <a:buClr>
                <a:schemeClr val="dk2"/>
              </a:buClr>
              <a:buSzPts val="1800"/>
              <a:buChar char="■"/>
              <a:defRPr/>
            </a:lvl5pPr>
            <a:lvl6pPr marL="2743200" lvl="5" indent="-342900" algn="l">
              <a:lnSpc>
                <a:spcPct val="94000"/>
              </a:lnSpc>
              <a:spcBef>
                <a:spcPts val="500"/>
              </a:spcBef>
              <a:spcAft>
                <a:spcPts val="0"/>
              </a:spcAft>
              <a:buClr>
                <a:schemeClr val="dk2"/>
              </a:buClr>
              <a:buSzPts val="1800"/>
              <a:buChar char="–"/>
              <a:defRPr/>
            </a:lvl6pPr>
            <a:lvl7pPr marL="3200400" lvl="6" indent="-342900" algn="l">
              <a:lnSpc>
                <a:spcPct val="94000"/>
              </a:lnSpc>
              <a:spcBef>
                <a:spcPts val="500"/>
              </a:spcBef>
              <a:spcAft>
                <a:spcPts val="0"/>
              </a:spcAft>
              <a:buClr>
                <a:schemeClr val="dk2"/>
              </a:buClr>
              <a:buSzPts val="1800"/>
              <a:buChar char="■"/>
              <a:defRPr/>
            </a:lvl7pPr>
            <a:lvl8pPr marL="3657600" lvl="7" indent="-342900" algn="l">
              <a:lnSpc>
                <a:spcPct val="94000"/>
              </a:lnSpc>
              <a:spcBef>
                <a:spcPts val="500"/>
              </a:spcBef>
              <a:spcAft>
                <a:spcPts val="0"/>
              </a:spcAft>
              <a:buClr>
                <a:schemeClr val="dk2"/>
              </a:buClr>
              <a:buSzPts val="1800"/>
              <a:buChar char="–"/>
              <a:defRPr/>
            </a:lvl8pPr>
            <a:lvl9pPr marL="4114800" lvl="8" indent="-342900" algn="l">
              <a:lnSpc>
                <a:spcPct val="94000"/>
              </a:lnSpc>
              <a:spcBef>
                <a:spcPts val="500"/>
              </a:spcBef>
              <a:spcAft>
                <a:spcPts val="200"/>
              </a:spcAft>
              <a:buClr>
                <a:schemeClr val="dk2"/>
              </a:buClr>
              <a:buSzPts val="1800"/>
              <a:buChar char="■"/>
              <a:defRPr/>
            </a:lvl9pPr>
          </a:lstStyle>
          <a:p>
            <a:endParaRPr/>
          </a:p>
        </p:txBody>
      </p:sp>
      <p:sp>
        <p:nvSpPr>
          <p:cNvPr id="104" name="Google Shape;104;p37"/>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37"/>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37"/>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r-H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1.jp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tile tx="0" ty="0" sx="100000" sy="100000" flip="none" algn="tl"/>
        </a:blipFill>
        <a:effectLst/>
      </p:bgPr>
    </p:bg>
    <p:spTree>
      <p:nvGrpSpPr>
        <p:cNvPr id="1" name="Shape 9"/>
        <p:cNvGrpSpPr/>
        <p:nvPr/>
      </p:nvGrpSpPr>
      <p:grpSpPr>
        <a:xfrm>
          <a:off x="0" y="0"/>
          <a:ext cx="0" cy="0"/>
          <a:chOff x="0" y="0"/>
          <a:chExt cx="0" cy="0"/>
        </a:xfrm>
      </p:grpSpPr>
      <p:sp>
        <p:nvSpPr>
          <p:cNvPr id="10" name="Google Shape;10;p26"/>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marR="0" lvl="0" algn="l" rtl="0">
              <a:lnSpc>
                <a:spcPct val="89000"/>
              </a:lnSpc>
              <a:spcBef>
                <a:spcPts val="0"/>
              </a:spcBef>
              <a:spcAft>
                <a:spcPts val="0"/>
              </a:spcAft>
              <a:buClr>
                <a:schemeClr val="lt2"/>
              </a:buClr>
              <a:buSzPts val="4400"/>
              <a:buFont typeface="Libre Franklin"/>
              <a:buNone/>
              <a:defRPr sz="4400" b="0" i="0" u="none" strike="noStrike" cap="none">
                <a:solidFill>
                  <a:schemeClr val="l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6"/>
          <p:cNvSpPr txBox="1">
            <a:spLocks noGrp="1"/>
          </p:cNvSpPr>
          <p:nvPr>
            <p:ph type="body" idx="1"/>
          </p:nvPr>
        </p:nvSpPr>
        <p:spPr>
          <a:xfrm>
            <a:off x="1028700" y="2286000"/>
            <a:ext cx="7200900" cy="3581400"/>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94000"/>
              </a:lnSpc>
              <a:spcBef>
                <a:spcPts val="1000"/>
              </a:spcBef>
              <a:spcAft>
                <a:spcPts val="0"/>
              </a:spcAft>
              <a:buClr>
                <a:schemeClr val="lt2"/>
              </a:buClr>
              <a:buSzPts val="2000"/>
              <a:buFont typeface="Libre Franklin"/>
              <a:buChar char="■"/>
              <a:defRPr sz="2000" b="0" i="0" u="none" strike="noStrike" cap="none">
                <a:solidFill>
                  <a:schemeClr val="lt2"/>
                </a:solidFill>
                <a:latin typeface="Libre Franklin"/>
                <a:ea typeface="Libre Franklin"/>
                <a:cs typeface="Libre Franklin"/>
                <a:sym typeface="Libre Franklin"/>
              </a:defRPr>
            </a:lvl1pPr>
            <a:lvl2pPr marL="914400" marR="0" lvl="1" indent="-355600" algn="l" rtl="0">
              <a:lnSpc>
                <a:spcPct val="94000"/>
              </a:lnSpc>
              <a:spcBef>
                <a:spcPts val="500"/>
              </a:spcBef>
              <a:spcAft>
                <a:spcPts val="0"/>
              </a:spcAft>
              <a:buClr>
                <a:schemeClr val="lt2"/>
              </a:buClr>
              <a:buSzPts val="2000"/>
              <a:buFont typeface="Libre Franklin"/>
              <a:buChar char="–"/>
              <a:defRPr sz="2000" b="0" i="1" u="none" strike="noStrike" cap="none">
                <a:solidFill>
                  <a:schemeClr val="lt2"/>
                </a:solidFill>
                <a:latin typeface="Libre Franklin"/>
                <a:ea typeface="Libre Franklin"/>
                <a:cs typeface="Libre Franklin"/>
                <a:sym typeface="Libre Franklin"/>
              </a:defRPr>
            </a:lvl2pPr>
            <a:lvl3pPr marL="1371600" marR="0" lvl="2" indent="-342900" algn="l" rtl="0">
              <a:lnSpc>
                <a:spcPct val="94000"/>
              </a:lnSpc>
              <a:spcBef>
                <a:spcPts val="500"/>
              </a:spcBef>
              <a:spcAft>
                <a:spcPts val="0"/>
              </a:spcAft>
              <a:buClr>
                <a:schemeClr val="lt2"/>
              </a:buClr>
              <a:buSzPts val="1800"/>
              <a:buFont typeface="Libre Franklin"/>
              <a:buChar char="■"/>
              <a:defRPr sz="1800" b="0" i="0" u="none" strike="noStrike" cap="none">
                <a:solidFill>
                  <a:schemeClr val="lt2"/>
                </a:solidFill>
                <a:latin typeface="Libre Franklin"/>
                <a:ea typeface="Libre Franklin"/>
                <a:cs typeface="Libre Franklin"/>
                <a:sym typeface="Libre Franklin"/>
              </a:defRPr>
            </a:lvl3pPr>
            <a:lvl4pPr marL="1828800" marR="0" lvl="3" indent="-342900" algn="l" rtl="0">
              <a:lnSpc>
                <a:spcPct val="94000"/>
              </a:lnSpc>
              <a:spcBef>
                <a:spcPts val="500"/>
              </a:spcBef>
              <a:spcAft>
                <a:spcPts val="0"/>
              </a:spcAft>
              <a:buClr>
                <a:schemeClr val="lt2"/>
              </a:buClr>
              <a:buSzPts val="1800"/>
              <a:buFont typeface="Libre Franklin"/>
              <a:buChar char="–"/>
              <a:defRPr sz="1800" b="0" i="1" u="none" strike="noStrike" cap="none">
                <a:solidFill>
                  <a:schemeClr val="lt2"/>
                </a:solidFill>
                <a:latin typeface="Libre Franklin"/>
                <a:ea typeface="Libre Franklin"/>
                <a:cs typeface="Libre Franklin"/>
                <a:sym typeface="Libre Franklin"/>
              </a:defRPr>
            </a:lvl4pPr>
            <a:lvl5pPr marL="2286000" marR="0" lvl="4" indent="-330200" algn="l" rtl="0">
              <a:lnSpc>
                <a:spcPct val="94000"/>
              </a:lnSpc>
              <a:spcBef>
                <a:spcPts val="500"/>
              </a:spcBef>
              <a:spcAft>
                <a:spcPts val="0"/>
              </a:spcAft>
              <a:buClr>
                <a:schemeClr val="lt2"/>
              </a:buClr>
              <a:buSzPts val="1600"/>
              <a:buFont typeface="Libre Franklin"/>
              <a:buChar char="■"/>
              <a:defRPr sz="1600" b="0" i="0" u="none" strike="noStrike" cap="none">
                <a:solidFill>
                  <a:schemeClr val="lt2"/>
                </a:solidFill>
                <a:latin typeface="Libre Franklin"/>
                <a:ea typeface="Libre Franklin"/>
                <a:cs typeface="Libre Franklin"/>
                <a:sym typeface="Libre Franklin"/>
              </a:defRPr>
            </a:lvl5pPr>
            <a:lvl6pPr marL="2743200" marR="0" lvl="5" indent="-330200" algn="l" rtl="0">
              <a:lnSpc>
                <a:spcPct val="94000"/>
              </a:lnSpc>
              <a:spcBef>
                <a:spcPts val="500"/>
              </a:spcBef>
              <a:spcAft>
                <a:spcPts val="0"/>
              </a:spcAft>
              <a:buClr>
                <a:schemeClr val="lt2"/>
              </a:buClr>
              <a:buSzPts val="1600"/>
              <a:buFont typeface="Libre Franklin"/>
              <a:buChar char="–"/>
              <a:defRPr sz="1600" b="0" i="1" u="none" strike="noStrike" cap="none">
                <a:solidFill>
                  <a:schemeClr val="lt2"/>
                </a:solidFill>
                <a:latin typeface="Libre Franklin"/>
                <a:ea typeface="Libre Franklin"/>
                <a:cs typeface="Libre Franklin"/>
                <a:sym typeface="Libre Franklin"/>
              </a:defRPr>
            </a:lvl6pPr>
            <a:lvl7pPr marL="3200400" marR="0" lvl="6" indent="-317500" algn="l" rtl="0">
              <a:lnSpc>
                <a:spcPct val="94000"/>
              </a:lnSpc>
              <a:spcBef>
                <a:spcPts val="500"/>
              </a:spcBef>
              <a:spcAft>
                <a:spcPts val="0"/>
              </a:spcAft>
              <a:buClr>
                <a:schemeClr val="lt2"/>
              </a:buClr>
              <a:buSzPts val="1400"/>
              <a:buFont typeface="Libre Franklin"/>
              <a:buChar char="■"/>
              <a:defRPr sz="1400" b="0" i="0" u="none" strike="noStrike" cap="none">
                <a:solidFill>
                  <a:schemeClr val="lt2"/>
                </a:solidFill>
                <a:latin typeface="Libre Franklin"/>
                <a:ea typeface="Libre Franklin"/>
                <a:cs typeface="Libre Franklin"/>
                <a:sym typeface="Libre Franklin"/>
              </a:defRPr>
            </a:lvl7pPr>
            <a:lvl8pPr marL="3657600" marR="0" lvl="7" indent="-317500" algn="l" rtl="0">
              <a:lnSpc>
                <a:spcPct val="94000"/>
              </a:lnSpc>
              <a:spcBef>
                <a:spcPts val="500"/>
              </a:spcBef>
              <a:spcAft>
                <a:spcPts val="0"/>
              </a:spcAft>
              <a:buClr>
                <a:schemeClr val="lt2"/>
              </a:buClr>
              <a:buSzPts val="1400"/>
              <a:buFont typeface="Libre Franklin"/>
              <a:buChar char="–"/>
              <a:defRPr sz="1400" b="0" i="1" u="none" strike="noStrike" cap="none">
                <a:solidFill>
                  <a:schemeClr val="lt2"/>
                </a:solidFill>
                <a:latin typeface="Libre Franklin"/>
                <a:ea typeface="Libre Franklin"/>
                <a:cs typeface="Libre Franklin"/>
                <a:sym typeface="Libre Franklin"/>
              </a:defRPr>
            </a:lvl8pPr>
            <a:lvl9pPr marL="4114800" marR="0" lvl="8" indent="-317500" algn="l" rtl="0">
              <a:lnSpc>
                <a:spcPct val="94000"/>
              </a:lnSpc>
              <a:spcBef>
                <a:spcPts val="500"/>
              </a:spcBef>
              <a:spcAft>
                <a:spcPts val="200"/>
              </a:spcAft>
              <a:buClr>
                <a:schemeClr val="lt2"/>
              </a:buClr>
              <a:buSzPts val="1400"/>
              <a:buFont typeface="Libre Franklin"/>
              <a:buChar char="■"/>
              <a:defRPr sz="1400" b="0" i="0" u="none" strike="noStrike" cap="none">
                <a:solidFill>
                  <a:schemeClr val="lt2"/>
                </a:solidFill>
                <a:latin typeface="Libre Franklin"/>
                <a:ea typeface="Libre Franklin"/>
                <a:cs typeface="Libre Franklin"/>
                <a:sym typeface="Libre Franklin"/>
              </a:defRPr>
            </a:lvl9pPr>
          </a:lstStyle>
          <a:p>
            <a:endParaRPr/>
          </a:p>
        </p:txBody>
      </p:sp>
      <p:sp>
        <p:nvSpPr>
          <p:cNvPr id="12" name="Google Shape;12;p26"/>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chemeClr val="lt2"/>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9pPr>
          </a:lstStyle>
          <a:p>
            <a:endParaRPr/>
          </a:p>
        </p:txBody>
      </p:sp>
      <p:sp>
        <p:nvSpPr>
          <p:cNvPr id="13" name="Google Shape;13;p26"/>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chemeClr val="lt2"/>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lt1"/>
                </a:solidFill>
                <a:latin typeface="Libre Franklin"/>
                <a:ea typeface="Libre Franklin"/>
                <a:cs typeface="Libre Franklin"/>
                <a:sym typeface="Libre Franklin"/>
              </a:defRPr>
            </a:lvl9pPr>
          </a:lstStyle>
          <a:p>
            <a:endParaRPr/>
          </a:p>
        </p:txBody>
      </p:sp>
      <p:sp>
        <p:nvSpPr>
          <p:cNvPr id="14" name="Google Shape;14;p26"/>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lt2"/>
                </a:solidFill>
                <a:latin typeface="Libre Franklin"/>
                <a:ea typeface="Libre Franklin"/>
                <a:cs typeface="Libre Franklin"/>
                <a:sym typeface="Libre Franklin"/>
              </a:defRPr>
            </a:lvl1pPr>
            <a:lvl2pPr marL="0" marR="0" lvl="1" indent="0" algn="r" rtl="0">
              <a:spcBef>
                <a:spcPts val="0"/>
              </a:spcBef>
              <a:buNone/>
              <a:defRPr sz="1000" b="0" i="0" u="none" strike="noStrike" cap="none">
                <a:solidFill>
                  <a:schemeClr val="lt2"/>
                </a:solidFill>
                <a:latin typeface="Libre Franklin"/>
                <a:ea typeface="Libre Franklin"/>
                <a:cs typeface="Libre Franklin"/>
                <a:sym typeface="Libre Franklin"/>
              </a:defRPr>
            </a:lvl2pPr>
            <a:lvl3pPr marL="0" marR="0" lvl="2" indent="0" algn="r" rtl="0">
              <a:spcBef>
                <a:spcPts val="0"/>
              </a:spcBef>
              <a:buNone/>
              <a:defRPr sz="1000" b="0" i="0" u="none" strike="noStrike" cap="none">
                <a:solidFill>
                  <a:schemeClr val="lt2"/>
                </a:solidFill>
                <a:latin typeface="Libre Franklin"/>
                <a:ea typeface="Libre Franklin"/>
                <a:cs typeface="Libre Franklin"/>
                <a:sym typeface="Libre Franklin"/>
              </a:defRPr>
            </a:lvl3pPr>
            <a:lvl4pPr marL="0" marR="0" lvl="3" indent="0" algn="r" rtl="0">
              <a:spcBef>
                <a:spcPts val="0"/>
              </a:spcBef>
              <a:buNone/>
              <a:defRPr sz="1000" b="0" i="0" u="none" strike="noStrike" cap="none">
                <a:solidFill>
                  <a:schemeClr val="lt2"/>
                </a:solidFill>
                <a:latin typeface="Libre Franklin"/>
                <a:ea typeface="Libre Franklin"/>
                <a:cs typeface="Libre Franklin"/>
                <a:sym typeface="Libre Franklin"/>
              </a:defRPr>
            </a:lvl4pPr>
            <a:lvl5pPr marL="0" marR="0" lvl="4" indent="0" algn="r" rtl="0">
              <a:spcBef>
                <a:spcPts val="0"/>
              </a:spcBef>
              <a:buNone/>
              <a:defRPr sz="1000" b="0" i="0" u="none" strike="noStrike" cap="none">
                <a:solidFill>
                  <a:schemeClr val="lt2"/>
                </a:solidFill>
                <a:latin typeface="Libre Franklin"/>
                <a:ea typeface="Libre Franklin"/>
                <a:cs typeface="Libre Franklin"/>
                <a:sym typeface="Libre Franklin"/>
              </a:defRPr>
            </a:lvl5pPr>
            <a:lvl6pPr marL="0" marR="0" lvl="5" indent="0" algn="r" rtl="0">
              <a:spcBef>
                <a:spcPts val="0"/>
              </a:spcBef>
              <a:buNone/>
              <a:defRPr sz="1000" b="0" i="0" u="none" strike="noStrike" cap="none">
                <a:solidFill>
                  <a:schemeClr val="lt2"/>
                </a:solidFill>
                <a:latin typeface="Libre Franklin"/>
                <a:ea typeface="Libre Franklin"/>
                <a:cs typeface="Libre Franklin"/>
                <a:sym typeface="Libre Franklin"/>
              </a:defRPr>
            </a:lvl6pPr>
            <a:lvl7pPr marL="0" marR="0" lvl="6" indent="0" algn="r" rtl="0">
              <a:spcBef>
                <a:spcPts val="0"/>
              </a:spcBef>
              <a:buNone/>
              <a:defRPr sz="1000" b="0" i="0" u="none" strike="noStrike" cap="none">
                <a:solidFill>
                  <a:schemeClr val="lt2"/>
                </a:solidFill>
                <a:latin typeface="Libre Franklin"/>
                <a:ea typeface="Libre Franklin"/>
                <a:cs typeface="Libre Franklin"/>
                <a:sym typeface="Libre Franklin"/>
              </a:defRPr>
            </a:lvl7pPr>
            <a:lvl8pPr marL="0" marR="0" lvl="7" indent="0" algn="r" rtl="0">
              <a:spcBef>
                <a:spcPts val="0"/>
              </a:spcBef>
              <a:buNone/>
              <a:defRPr sz="1000" b="0" i="0" u="none" strike="noStrike" cap="none">
                <a:solidFill>
                  <a:schemeClr val="lt2"/>
                </a:solidFill>
                <a:latin typeface="Libre Franklin"/>
                <a:ea typeface="Libre Franklin"/>
                <a:cs typeface="Libre Franklin"/>
                <a:sym typeface="Libre Franklin"/>
              </a:defRPr>
            </a:lvl8pPr>
            <a:lvl9pPr marL="0" marR="0" lvl="8" indent="0" algn="r" rtl="0">
              <a:spcBef>
                <a:spcPts val="0"/>
              </a:spcBef>
              <a:buNone/>
              <a:defRPr sz="1000" b="0" i="0" u="none" strike="noStrike" cap="none">
                <a:solidFill>
                  <a:schemeClr val="lt2"/>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hr-HR"/>
              <a:t>‹#›</a:t>
            </a:fld>
            <a:endParaRPr/>
          </a:p>
        </p:txBody>
      </p:sp>
      <p:sp>
        <p:nvSpPr>
          <p:cNvPr id="15" name="Google Shape;15;p26"/>
          <p:cNvSpPr/>
          <p:nvPr/>
        </p:nvSpPr>
        <p:spPr>
          <a:xfrm>
            <a:off x="358571" y="376"/>
            <a:ext cx="17145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6" title="Side bar"/>
          <p:cNvSpPr/>
          <p:nvPr/>
        </p:nvSpPr>
        <p:spPr>
          <a:xfrm>
            <a:off x="358571" y="376"/>
            <a:ext cx="17145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368">
          <p15:clr>
            <a:srgbClr val="F26B43"/>
          </p15:clr>
        </p15:guide>
        <p15:guide id="2" pos="6912">
          <p15:clr>
            <a:srgbClr val="F26B43"/>
          </p15:clr>
        </p15:guide>
        <p15:guide id="3" pos="936">
          <p15:clr>
            <a:srgbClr val="F26B43"/>
          </p15:clr>
        </p15:guide>
        <p15:guide id="4" pos="864">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11">
            <a:alphaModFix/>
          </a:blip>
          <a:tile tx="0" ty="0" sx="100000" sy="100000" flip="none" algn="tl"/>
        </a:blipFill>
        <a:effectLst/>
      </p:bgPr>
    </p:bg>
    <p:spTree>
      <p:nvGrpSpPr>
        <p:cNvPr id="1" name="Shape 25"/>
        <p:cNvGrpSpPr/>
        <p:nvPr/>
      </p:nvGrpSpPr>
      <p:grpSpPr>
        <a:xfrm>
          <a:off x="0" y="0"/>
          <a:ext cx="0" cy="0"/>
          <a:chOff x="0" y="0"/>
          <a:chExt cx="0" cy="0"/>
        </a:xfrm>
      </p:grpSpPr>
      <p:sp>
        <p:nvSpPr>
          <p:cNvPr id="26" name="Google Shape;26;p25"/>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lvl1pPr marR="0" lvl="0" algn="l" rtl="0">
              <a:lnSpc>
                <a:spcPct val="89000"/>
              </a:lnSpc>
              <a:spcBef>
                <a:spcPts val="0"/>
              </a:spcBef>
              <a:spcAft>
                <a:spcPts val="0"/>
              </a:spcAft>
              <a:buClr>
                <a:schemeClr val="dk2"/>
              </a:buClr>
              <a:buSzPts val="4400"/>
              <a:buFont typeface="Libre Franklin"/>
              <a:buNone/>
              <a:defRPr sz="4400" b="0" i="0" u="none" strike="noStrike" cap="none">
                <a:solidFill>
                  <a:schemeClr val="dk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 name="Google Shape;27;p25"/>
          <p:cNvSpPr txBox="1">
            <a:spLocks noGrp="1"/>
          </p:cNvSpPr>
          <p:nvPr>
            <p:ph type="body" idx="1"/>
          </p:nvPr>
        </p:nvSpPr>
        <p:spPr>
          <a:xfrm>
            <a:off x="1028700" y="2286000"/>
            <a:ext cx="7200900" cy="3581400"/>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94000"/>
              </a:lnSpc>
              <a:spcBef>
                <a:spcPts val="1000"/>
              </a:spcBef>
              <a:spcAft>
                <a:spcPts val="0"/>
              </a:spcAft>
              <a:buClr>
                <a:schemeClr val="dk2"/>
              </a:buClr>
              <a:buSzPts val="2000"/>
              <a:buFont typeface="Libre Franklin"/>
              <a:buChar char="■"/>
              <a:defRPr sz="2000" b="0" i="0" u="none" strike="noStrike" cap="none">
                <a:solidFill>
                  <a:schemeClr val="dk2"/>
                </a:solidFill>
                <a:latin typeface="Libre Franklin"/>
                <a:ea typeface="Libre Franklin"/>
                <a:cs typeface="Libre Franklin"/>
                <a:sym typeface="Libre Franklin"/>
              </a:defRPr>
            </a:lvl1pPr>
            <a:lvl2pPr marL="914400" marR="0" lvl="1" indent="-355600" algn="l" rtl="0">
              <a:lnSpc>
                <a:spcPct val="94000"/>
              </a:lnSpc>
              <a:spcBef>
                <a:spcPts val="500"/>
              </a:spcBef>
              <a:spcAft>
                <a:spcPts val="0"/>
              </a:spcAft>
              <a:buClr>
                <a:schemeClr val="dk2"/>
              </a:buClr>
              <a:buSzPts val="2000"/>
              <a:buFont typeface="Libre Franklin"/>
              <a:buChar char="–"/>
              <a:defRPr sz="2000" b="0" i="1" u="none" strike="noStrike" cap="none">
                <a:solidFill>
                  <a:schemeClr val="dk2"/>
                </a:solidFill>
                <a:latin typeface="Libre Franklin"/>
                <a:ea typeface="Libre Franklin"/>
                <a:cs typeface="Libre Franklin"/>
                <a:sym typeface="Libre Franklin"/>
              </a:defRPr>
            </a:lvl2pPr>
            <a:lvl3pPr marL="1371600" marR="0" lvl="2" indent="-342900" algn="l" rtl="0">
              <a:lnSpc>
                <a:spcPct val="94000"/>
              </a:lnSpc>
              <a:spcBef>
                <a:spcPts val="500"/>
              </a:spcBef>
              <a:spcAft>
                <a:spcPts val="0"/>
              </a:spcAft>
              <a:buClr>
                <a:schemeClr val="dk2"/>
              </a:buClr>
              <a:buSzPts val="1800"/>
              <a:buFont typeface="Libre Franklin"/>
              <a:buChar char="■"/>
              <a:defRPr sz="1800" b="0" i="0" u="none" strike="noStrike" cap="none">
                <a:solidFill>
                  <a:schemeClr val="dk2"/>
                </a:solidFill>
                <a:latin typeface="Libre Franklin"/>
                <a:ea typeface="Libre Franklin"/>
                <a:cs typeface="Libre Franklin"/>
                <a:sym typeface="Libre Franklin"/>
              </a:defRPr>
            </a:lvl3pPr>
            <a:lvl4pPr marL="1828800" marR="0" lvl="3" indent="-342900" algn="l" rtl="0">
              <a:lnSpc>
                <a:spcPct val="94000"/>
              </a:lnSpc>
              <a:spcBef>
                <a:spcPts val="500"/>
              </a:spcBef>
              <a:spcAft>
                <a:spcPts val="0"/>
              </a:spcAft>
              <a:buClr>
                <a:schemeClr val="dk2"/>
              </a:buClr>
              <a:buSzPts val="1800"/>
              <a:buFont typeface="Libre Franklin"/>
              <a:buChar char="–"/>
              <a:defRPr sz="1800" b="0" i="1" u="none" strike="noStrike" cap="none">
                <a:solidFill>
                  <a:schemeClr val="dk2"/>
                </a:solidFill>
                <a:latin typeface="Libre Franklin"/>
                <a:ea typeface="Libre Franklin"/>
                <a:cs typeface="Libre Franklin"/>
                <a:sym typeface="Libre Franklin"/>
              </a:defRPr>
            </a:lvl4pPr>
            <a:lvl5pPr marL="2286000" marR="0" lvl="4" indent="-330200" algn="l" rtl="0">
              <a:lnSpc>
                <a:spcPct val="94000"/>
              </a:lnSpc>
              <a:spcBef>
                <a:spcPts val="500"/>
              </a:spcBef>
              <a:spcAft>
                <a:spcPts val="0"/>
              </a:spcAft>
              <a:buClr>
                <a:schemeClr val="dk2"/>
              </a:buClr>
              <a:buSzPts val="1600"/>
              <a:buFont typeface="Libre Franklin"/>
              <a:buChar char="■"/>
              <a:defRPr sz="1600" b="0" i="0" u="none" strike="noStrike" cap="none">
                <a:solidFill>
                  <a:schemeClr val="dk2"/>
                </a:solidFill>
                <a:latin typeface="Libre Franklin"/>
                <a:ea typeface="Libre Franklin"/>
                <a:cs typeface="Libre Franklin"/>
                <a:sym typeface="Libre Franklin"/>
              </a:defRPr>
            </a:lvl5pPr>
            <a:lvl6pPr marL="2743200" marR="0" lvl="5" indent="-330200" algn="l" rtl="0">
              <a:lnSpc>
                <a:spcPct val="94000"/>
              </a:lnSpc>
              <a:spcBef>
                <a:spcPts val="500"/>
              </a:spcBef>
              <a:spcAft>
                <a:spcPts val="0"/>
              </a:spcAft>
              <a:buClr>
                <a:schemeClr val="dk2"/>
              </a:buClr>
              <a:buSzPts val="1600"/>
              <a:buFont typeface="Libre Franklin"/>
              <a:buChar char="–"/>
              <a:defRPr sz="1600" b="0" i="1" u="none" strike="noStrike" cap="none">
                <a:solidFill>
                  <a:schemeClr val="dk2"/>
                </a:solidFill>
                <a:latin typeface="Libre Franklin"/>
                <a:ea typeface="Libre Franklin"/>
                <a:cs typeface="Libre Franklin"/>
                <a:sym typeface="Libre Franklin"/>
              </a:defRPr>
            </a:lvl6pPr>
            <a:lvl7pPr marL="3200400" marR="0" lvl="6" indent="-317500" algn="l" rtl="0">
              <a:lnSpc>
                <a:spcPct val="94000"/>
              </a:lnSpc>
              <a:spcBef>
                <a:spcPts val="500"/>
              </a:spcBef>
              <a:spcAft>
                <a:spcPts val="0"/>
              </a:spcAft>
              <a:buClr>
                <a:schemeClr val="dk2"/>
              </a:buClr>
              <a:buSzPts val="1400"/>
              <a:buFont typeface="Libre Franklin"/>
              <a:buChar char="■"/>
              <a:defRPr sz="1400" b="0" i="0" u="none" strike="noStrike" cap="none">
                <a:solidFill>
                  <a:schemeClr val="dk2"/>
                </a:solidFill>
                <a:latin typeface="Libre Franklin"/>
                <a:ea typeface="Libre Franklin"/>
                <a:cs typeface="Libre Franklin"/>
                <a:sym typeface="Libre Franklin"/>
              </a:defRPr>
            </a:lvl7pPr>
            <a:lvl8pPr marL="3657600" marR="0" lvl="7" indent="-317500" algn="l" rtl="0">
              <a:lnSpc>
                <a:spcPct val="94000"/>
              </a:lnSpc>
              <a:spcBef>
                <a:spcPts val="500"/>
              </a:spcBef>
              <a:spcAft>
                <a:spcPts val="0"/>
              </a:spcAft>
              <a:buClr>
                <a:schemeClr val="dk2"/>
              </a:buClr>
              <a:buSzPts val="1400"/>
              <a:buFont typeface="Libre Franklin"/>
              <a:buChar char="–"/>
              <a:defRPr sz="1400" b="0" i="1" u="none" strike="noStrike" cap="none">
                <a:solidFill>
                  <a:schemeClr val="dk2"/>
                </a:solidFill>
                <a:latin typeface="Libre Franklin"/>
                <a:ea typeface="Libre Franklin"/>
                <a:cs typeface="Libre Franklin"/>
                <a:sym typeface="Libre Franklin"/>
              </a:defRPr>
            </a:lvl8pPr>
            <a:lvl9pPr marL="4114800" marR="0" lvl="8" indent="-317500" algn="l" rtl="0">
              <a:lnSpc>
                <a:spcPct val="94000"/>
              </a:lnSpc>
              <a:spcBef>
                <a:spcPts val="500"/>
              </a:spcBef>
              <a:spcAft>
                <a:spcPts val="200"/>
              </a:spcAft>
              <a:buClr>
                <a:schemeClr val="dk2"/>
              </a:buClr>
              <a:buSzPts val="1400"/>
              <a:buFont typeface="Libre Franklin"/>
              <a:buChar char="■"/>
              <a:defRPr sz="1400" b="0" i="0" u="none" strike="noStrike" cap="none">
                <a:solidFill>
                  <a:schemeClr val="dk2"/>
                </a:solidFill>
                <a:latin typeface="Libre Franklin"/>
                <a:ea typeface="Libre Franklin"/>
                <a:cs typeface="Libre Franklin"/>
                <a:sym typeface="Libre Franklin"/>
              </a:defRPr>
            </a:lvl9pPr>
          </a:lstStyle>
          <a:p>
            <a:endParaRPr/>
          </a:p>
        </p:txBody>
      </p:sp>
      <p:sp>
        <p:nvSpPr>
          <p:cNvPr id="28" name="Google Shape;28;p25"/>
          <p:cNvSpPr txBox="1">
            <a:spLocks noGrp="1"/>
          </p:cNvSpPr>
          <p:nvPr>
            <p:ph type="dt" idx="10"/>
          </p:nvPr>
        </p:nvSpPr>
        <p:spPr>
          <a:xfrm>
            <a:off x="1042987" y="6453386"/>
            <a:ext cx="903429" cy="40461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chemeClr val="dk2"/>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29" name="Google Shape;29;p25"/>
          <p:cNvSpPr txBox="1">
            <a:spLocks noGrp="1"/>
          </p:cNvSpPr>
          <p:nvPr>
            <p:ph type="ftr" idx="11"/>
          </p:nvPr>
        </p:nvSpPr>
        <p:spPr>
          <a:xfrm>
            <a:off x="2170173" y="6453386"/>
            <a:ext cx="4710623" cy="40461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chemeClr val="dk2"/>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endParaRPr/>
          </a:p>
        </p:txBody>
      </p:sp>
      <p:sp>
        <p:nvSpPr>
          <p:cNvPr id="30" name="Google Shape;30;p25"/>
          <p:cNvSpPr txBox="1">
            <a:spLocks noGrp="1"/>
          </p:cNvSpPr>
          <p:nvPr>
            <p:ph type="sldNum" idx="12"/>
          </p:nvPr>
        </p:nvSpPr>
        <p:spPr>
          <a:xfrm>
            <a:off x="7104552" y="6453386"/>
            <a:ext cx="1197219"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chemeClr val="dk2"/>
                </a:solidFill>
                <a:latin typeface="Libre Franklin"/>
                <a:ea typeface="Libre Franklin"/>
                <a:cs typeface="Libre Franklin"/>
                <a:sym typeface="Libre Franklin"/>
              </a:defRPr>
            </a:lvl1pPr>
            <a:lvl2pPr marL="0" marR="0" lvl="1" indent="0" algn="r" rtl="0">
              <a:spcBef>
                <a:spcPts val="0"/>
              </a:spcBef>
              <a:buNone/>
              <a:defRPr sz="1000" b="0" i="0" u="none" strike="noStrike" cap="none">
                <a:solidFill>
                  <a:schemeClr val="dk2"/>
                </a:solidFill>
                <a:latin typeface="Libre Franklin"/>
                <a:ea typeface="Libre Franklin"/>
                <a:cs typeface="Libre Franklin"/>
                <a:sym typeface="Libre Franklin"/>
              </a:defRPr>
            </a:lvl2pPr>
            <a:lvl3pPr marL="0" marR="0" lvl="2" indent="0" algn="r" rtl="0">
              <a:spcBef>
                <a:spcPts val="0"/>
              </a:spcBef>
              <a:buNone/>
              <a:defRPr sz="1000" b="0" i="0" u="none" strike="noStrike" cap="none">
                <a:solidFill>
                  <a:schemeClr val="dk2"/>
                </a:solidFill>
                <a:latin typeface="Libre Franklin"/>
                <a:ea typeface="Libre Franklin"/>
                <a:cs typeface="Libre Franklin"/>
                <a:sym typeface="Libre Franklin"/>
              </a:defRPr>
            </a:lvl3pPr>
            <a:lvl4pPr marL="0" marR="0" lvl="3" indent="0" algn="r" rtl="0">
              <a:spcBef>
                <a:spcPts val="0"/>
              </a:spcBef>
              <a:buNone/>
              <a:defRPr sz="1000" b="0" i="0" u="none" strike="noStrike" cap="none">
                <a:solidFill>
                  <a:schemeClr val="dk2"/>
                </a:solidFill>
                <a:latin typeface="Libre Franklin"/>
                <a:ea typeface="Libre Franklin"/>
                <a:cs typeface="Libre Franklin"/>
                <a:sym typeface="Libre Franklin"/>
              </a:defRPr>
            </a:lvl4pPr>
            <a:lvl5pPr marL="0" marR="0" lvl="4" indent="0" algn="r" rtl="0">
              <a:spcBef>
                <a:spcPts val="0"/>
              </a:spcBef>
              <a:buNone/>
              <a:defRPr sz="1000" b="0" i="0" u="none" strike="noStrike" cap="none">
                <a:solidFill>
                  <a:schemeClr val="dk2"/>
                </a:solidFill>
                <a:latin typeface="Libre Franklin"/>
                <a:ea typeface="Libre Franklin"/>
                <a:cs typeface="Libre Franklin"/>
                <a:sym typeface="Libre Franklin"/>
              </a:defRPr>
            </a:lvl5pPr>
            <a:lvl6pPr marL="0" marR="0" lvl="5" indent="0" algn="r" rtl="0">
              <a:spcBef>
                <a:spcPts val="0"/>
              </a:spcBef>
              <a:buNone/>
              <a:defRPr sz="1000" b="0" i="0" u="none" strike="noStrike" cap="none">
                <a:solidFill>
                  <a:schemeClr val="dk2"/>
                </a:solidFill>
                <a:latin typeface="Libre Franklin"/>
                <a:ea typeface="Libre Franklin"/>
                <a:cs typeface="Libre Franklin"/>
                <a:sym typeface="Libre Franklin"/>
              </a:defRPr>
            </a:lvl6pPr>
            <a:lvl7pPr marL="0" marR="0" lvl="6" indent="0" algn="r" rtl="0">
              <a:spcBef>
                <a:spcPts val="0"/>
              </a:spcBef>
              <a:buNone/>
              <a:defRPr sz="1000" b="0" i="0" u="none" strike="noStrike" cap="none">
                <a:solidFill>
                  <a:schemeClr val="dk2"/>
                </a:solidFill>
                <a:latin typeface="Libre Franklin"/>
                <a:ea typeface="Libre Franklin"/>
                <a:cs typeface="Libre Franklin"/>
                <a:sym typeface="Libre Franklin"/>
              </a:defRPr>
            </a:lvl7pPr>
            <a:lvl8pPr marL="0" marR="0" lvl="7" indent="0" algn="r" rtl="0">
              <a:spcBef>
                <a:spcPts val="0"/>
              </a:spcBef>
              <a:buNone/>
              <a:defRPr sz="1000" b="0" i="0" u="none" strike="noStrike" cap="none">
                <a:solidFill>
                  <a:schemeClr val="dk2"/>
                </a:solidFill>
                <a:latin typeface="Libre Franklin"/>
                <a:ea typeface="Libre Franklin"/>
                <a:cs typeface="Libre Franklin"/>
                <a:sym typeface="Libre Franklin"/>
              </a:defRPr>
            </a:lvl8pPr>
            <a:lvl9pPr marL="0" marR="0" lvl="8" indent="0" algn="r" rtl="0">
              <a:spcBef>
                <a:spcPts val="0"/>
              </a:spcBef>
              <a:buNone/>
              <a:defRPr sz="1000" b="0" i="0" u="none" strike="noStrike" cap="none">
                <a:solidFill>
                  <a:schemeClr val="dk2"/>
                </a:solidFill>
                <a:latin typeface="Libre Franklin"/>
                <a:ea typeface="Libre Franklin"/>
                <a:cs typeface="Libre Franklin"/>
                <a:sym typeface="Libre Franklin"/>
              </a:defRPr>
            </a:lvl9pPr>
          </a:lstStyle>
          <a:p>
            <a:pPr marL="0" lvl="0" indent="0" algn="r" rtl="0">
              <a:spcBef>
                <a:spcPts val="0"/>
              </a:spcBef>
              <a:spcAft>
                <a:spcPts val="0"/>
              </a:spcAft>
              <a:buNone/>
            </a:pPr>
            <a:fld id="{00000000-1234-1234-1234-123412341234}" type="slidenum">
              <a:rPr lang="hr-HR"/>
              <a:t>‹#›</a:t>
            </a:fld>
            <a:endParaRPr/>
          </a:p>
        </p:txBody>
      </p:sp>
      <p:sp>
        <p:nvSpPr>
          <p:cNvPr id="31" name="Google Shape;31;p25"/>
          <p:cNvSpPr/>
          <p:nvPr/>
        </p:nvSpPr>
        <p:spPr>
          <a:xfrm>
            <a:off x="358571" y="376"/>
            <a:ext cx="17145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5" title="Side bar"/>
          <p:cNvSpPr/>
          <p:nvPr/>
        </p:nvSpPr>
        <p:spPr>
          <a:xfrm>
            <a:off x="358571" y="376"/>
            <a:ext cx="17145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51"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368">
          <p15:clr>
            <a:srgbClr val="F26B43"/>
          </p15:clr>
        </p15:guide>
        <p15:guide id="2" pos="6912">
          <p15:clr>
            <a:srgbClr val="F26B43"/>
          </p15:clr>
        </p15:guide>
        <p15:guide id="3" pos="936">
          <p15:clr>
            <a:srgbClr val="F26B43"/>
          </p15:clr>
        </p15:guide>
        <p15:guide id="4" pos="864">
          <p15:clr>
            <a:srgbClr val="F26B43"/>
          </p15:clr>
        </p15:guide>
        <p15:guide id="5"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hyperlink" Target="http://www.lag-prizag.h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0.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
          <p:cNvSpPr txBox="1">
            <a:spLocks noGrp="1"/>
          </p:cNvSpPr>
          <p:nvPr>
            <p:ph type="title"/>
          </p:nvPr>
        </p:nvSpPr>
        <p:spPr>
          <a:xfrm>
            <a:off x="1224144" y="1885950"/>
            <a:ext cx="6377940" cy="1851660"/>
          </a:xfrm>
          <a:prstGeom prst="rect">
            <a:avLst/>
          </a:prstGeom>
          <a:noFill/>
          <a:ln>
            <a:noFill/>
          </a:ln>
        </p:spPr>
        <p:txBody>
          <a:bodyPr spcFirstLastPara="1" wrap="square" lIns="91425" tIns="45700" rIns="91425" bIns="45700" anchor="b" anchorCtr="0">
            <a:noAutofit/>
          </a:bodyPr>
          <a:lstStyle/>
          <a:p>
            <a:pPr marL="0" lvl="0" indent="0" algn="ctr" rtl="0">
              <a:lnSpc>
                <a:spcPct val="89000"/>
              </a:lnSpc>
              <a:spcBef>
                <a:spcPts val="0"/>
              </a:spcBef>
              <a:spcAft>
                <a:spcPts val="0"/>
              </a:spcAft>
              <a:buClr>
                <a:schemeClr val="dk1"/>
              </a:buClr>
              <a:buSzPts val="6000"/>
              <a:buFont typeface="Candara"/>
              <a:buNone/>
            </a:pPr>
            <a:r>
              <a:rPr lang="hr-HR" sz="4800" b="1" dirty="0">
                <a:solidFill>
                  <a:schemeClr val="dk1"/>
                </a:solidFill>
                <a:latin typeface="Calibri" panose="020F0502020204030204" pitchFamily="34" charset="0"/>
                <a:ea typeface="Calibri" panose="020F0502020204030204" pitchFamily="34" charset="0"/>
                <a:cs typeface="Calibri" panose="020F0502020204030204" pitchFamily="34" charset="0"/>
                <a:sym typeface="Candara"/>
              </a:rPr>
              <a:t>I. LAG NATJEČAJ ZA PROVEDBU INTERVENCIJE 2.1.</a:t>
            </a:r>
            <a:endParaRPr sz="4800" dirty="0">
              <a:solidFill>
                <a:schemeClr val="dk1"/>
              </a:solidFill>
              <a:latin typeface="Calibri" panose="020F0502020204030204" pitchFamily="34" charset="0"/>
              <a:ea typeface="Calibri" panose="020F0502020204030204" pitchFamily="34" charset="0"/>
              <a:cs typeface="Calibri" panose="020F0502020204030204" pitchFamily="34" charset="0"/>
            </a:endParaRPr>
          </a:p>
        </p:txBody>
      </p:sp>
      <p:sp>
        <p:nvSpPr>
          <p:cNvPr id="118" name="Google Shape;118;p1"/>
          <p:cNvSpPr txBox="1">
            <a:spLocks noGrp="1"/>
          </p:cNvSpPr>
          <p:nvPr>
            <p:ph type="body" idx="1"/>
          </p:nvPr>
        </p:nvSpPr>
        <p:spPr>
          <a:xfrm>
            <a:off x="951258" y="3714750"/>
            <a:ext cx="7072602" cy="1143000"/>
          </a:xfrm>
          <a:prstGeom prst="rect">
            <a:avLst/>
          </a:prstGeom>
          <a:noFill/>
          <a:ln>
            <a:noFill/>
          </a:ln>
        </p:spPr>
        <p:txBody>
          <a:bodyPr spcFirstLastPara="1" wrap="square" lIns="91425" tIns="45700" rIns="91425" bIns="45700" anchor="t" anchorCtr="0">
            <a:noAutofit/>
          </a:bodyPr>
          <a:lstStyle/>
          <a:p>
            <a:pPr marL="0" lvl="0" indent="0" algn="ctr" rtl="0">
              <a:lnSpc>
                <a:spcPct val="112000"/>
              </a:lnSpc>
              <a:spcBef>
                <a:spcPts val="0"/>
              </a:spcBef>
              <a:spcAft>
                <a:spcPts val="0"/>
              </a:spcAft>
              <a:buClr>
                <a:schemeClr val="dk1"/>
              </a:buClr>
              <a:buSzPts val="1800"/>
              <a:buNone/>
            </a:pPr>
            <a:r>
              <a:rPr lang="hr-HR" sz="2400" b="1" dirty="0">
                <a:solidFill>
                  <a:schemeClr val="dk1"/>
                </a:solidFill>
                <a:latin typeface="Calibri" panose="020F0502020204030204" pitchFamily="34" charset="0"/>
                <a:ea typeface="Calibri" panose="020F0502020204030204" pitchFamily="34" charset="0"/>
                <a:cs typeface="Calibri" panose="020F0502020204030204" pitchFamily="34" charset="0"/>
                <a:sym typeface="Times New Roman"/>
              </a:rPr>
              <a:t>Potpora modernizaciji i jačanje konkurentnosti poljoprivredne proizvodnje i prerade</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119" name="Google Shape;119;p1"/>
          <p:cNvSpPr txBox="1"/>
          <p:nvPr/>
        </p:nvSpPr>
        <p:spPr>
          <a:xfrm>
            <a:off x="4734923" y="4984950"/>
            <a:ext cx="3470777" cy="455730"/>
          </a:xfrm>
          <a:prstGeom prst="rect">
            <a:avLst/>
          </a:prstGeom>
          <a:noFill/>
          <a:ln>
            <a:noFill/>
          </a:ln>
        </p:spPr>
        <p:txBody>
          <a:bodyPr spcFirstLastPara="1" wrap="square" lIns="91425" tIns="45700" rIns="91425" bIns="45700" anchor="t" anchorCtr="0">
            <a:noAutofit/>
          </a:bodyPr>
          <a:lstStyle/>
          <a:p>
            <a:pPr marL="0" marR="0" lvl="0" indent="0" algn="r" rtl="0">
              <a:lnSpc>
                <a:spcPct val="112000"/>
              </a:lnSpc>
              <a:spcBef>
                <a:spcPts val="0"/>
              </a:spcBef>
              <a:spcAft>
                <a:spcPts val="0"/>
              </a:spcAft>
              <a:buClr>
                <a:schemeClr val="dk1"/>
              </a:buClr>
              <a:buSzPts val="2000"/>
              <a:buFont typeface="Arial"/>
              <a:buNone/>
            </a:pPr>
            <a:r>
              <a:rPr lang="hr-HR" sz="2400" b="0" i="0" u="none"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ndara"/>
              </a:rPr>
              <a:t>Novi Marof, kolovoz 2025.</a:t>
            </a:r>
            <a:endParaRPr sz="2400" dirty="0">
              <a:latin typeface="Calibri" panose="020F0502020204030204" pitchFamily="34" charset="0"/>
              <a:ea typeface="Calibri" panose="020F0502020204030204" pitchFamily="34" charset="0"/>
              <a:cs typeface="Calibri" panose="020F0502020204030204" pitchFamily="34" charset="0"/>
            </a:endParaRPr>
          </a:p>
        </p:txBody>
      </p:sp>
      <p:pic>
        <p:nvPicPr>
          <p:cNvPr id="2" name="Slika 1">
            <a:extLst>
              <a:ext uri="{FF2B5EF4-FFF2-40B4-BE49-F238E27FC236}">
                <a16:creationId xmlns:a16="http://schemas.microsoft.com/office/drawing/2014/main" id="{9D51E44F-7D06-5F78-CAD1-93D797651048}"/>
              </a:ext>
            </a:extLst>
          </p:cNvPr>
          <p:cNvPicPr>
            <a:picLocks noChangeAspect="1"/>
          </p:cNvPicPr>
          <p:nvPr/>
        </p:nvPicPr>
        <p:blipFill>
          <a:blip r:embed="rId3"/>
          <a:stretch>
            <a:fillRect/>
          </a:stretch>
        </p:blipFill>
        <p:spPr>
          <a:xfrm>
            <a:off x="635801" y="371526"/>
            <a:ext cx="6966283" cy="1143000"/>
          </a:xfrm>
          <a:prstGeom prst="rect">
            <a:avLst/>
          </a:prstGeom>
        </p:spPr>
      </p:pic>
      <p:pic>
        <p:nvPicPr>
          <p:cNvPr id="3" name="Slika 2">
            <a:extLst>
              <a:ext uri="{FF2B5EF4-FFF2-40B4-BE49-F238E27FC236}">
                <a16:creationId xmlns:a16="http://schemas.microsoft.com/office/drawing/2014/main" id="{7A87AC23-37A1-220E-8C3A-6815C5A1BC72}"/>
              </a:ext>
            </a:extLst>
          </p:cNvPr>
          <p:cNvPicPr>
            <a:picLocks noChangeAspect="1"/>
          </p:cNvPicPr>
          <p:nvPr/>
        </p:nvPicPr>
        <p:blipFill>
          <a:blip r:embed="rId4"/>
          <a:stretch>
            <a:fillRect/>
          </a:stretch>
        </p:blipFill>
        <p:spPr>
          <a:xfrm>
            <a:off x="7602084" y="371526"/>
            <a:ext cx="1123627" cy="1143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4DCEF-300F-C019-60EB-E8AF57190C15}"/>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0C20D7E-6773-9FDE-EE0E-700CCF6A72B2}"/>
              </a:ext>
            </a:extLst>
          </p:cNvPr>
          <p:cNvSpPr>
            <a:spLocks noGrp="1"/>
          </p:cNvSpPr>
          <p:nvPr>
            <p:ph type="title"/>
          </p:nvPr>
        </p:nvSpPr>
        <p:spPr/>
        <p:txBody>
          <a:bodyPr>
            <a:normAutofit/>
          </a:bodyPr>
          <a:lstStyle/>
          <a:p>
            <a:r>
              <a:rPr lang="hr-HR" b="1" dirty="0">
                <a:latin typeface="Calibri" panose="020F0502020204030204" pitchFamily="34" charset="0"/>
                <a:ea typeface="Calibri" panose="020F0502020204030204" pitchFamily="34" charset="0"/>
                <a:cs typeface="Calibri" panose="020F0502020204030204" pitchFamily="34" charset="0"/>
              </a:rPr>
              <a:t>MLADI POLJOPRIVREDNIK</a:t>
            </a:r>
          </a:p>
        </p:txBody>
      </p:sp>
      <p:sp>
        <p:nvSpPr>
          <p:cNvPr id="3" name="Podnaslov 2">
            <a:extLst>
              <a:ext uri="{FF2B5EF4-FFF2-40B4-BE49-F238E27FC236}">
                <a16:creationId xmlns:a16="http://schemas.microsoft.com/office/drawing/2014/main" id="{AEA37937-CABC-B3F9-1FD5-68A8AF2E3C20}"/>
              </a:ext>
            </a:extLst>
          </p:cNvPr>
          <p:cNvSpPr>
            <a:spLocks noGrp="1"/>
          </p:cNvSpPr>
          <p:nvPr>
            <p:ph type="body" idx="1"/>
          </p:nvPr>
        </p:nvSpPr>
        <p:spPr>
          <a:xfrm>
            <a:off x="1028700" y="1314450"/>
            <a:ext cx="7200900" cy="4552950"/>
          </a:xfrm>
        </p:spPr>
        <p:txBody>
          <a:bodyPr>
            <a:noAutofit/>
          </a:bodyPr>
          <a:lstStyle/>
          <a:p>
            <a:r>
              <a:rPr lang="hr-HR" dirty="0"/>
              <a:t>nositelj/odgovorna osoba poljoprivrednog gospodarstva ima odgovarajuće znanje i vještine u poljoprivredi/preradi poljoprivrednih proizvoda: </a:t>
            </a:r>
          </a:p>
          <a:p>
            <a:pPr marL="114300" indent="0">
              <a:buNone/>
            </a:pPr>
            <a:r>
              <a:rPr lang="hr-HR" dirty="0"/>
              <a:t>- srednju stručnu spremu poljoprivrednog, prehrambeno tehnološkog ili veterinarskog smjera, ili </a:t>
            </a:r>
          </a:p>
          <a:p>
            <a:pPr marL="114300" indent="0">
              <a:buNone/>
            </a:pPr>
            <a:r>
              <a:rPr lang="hr-HR" dirty="0"/>
              <a:t>- diplomski ili prijediplomski studij agronomskog, prehrambeno tehnološkog ili veterinarskog smjera, ili </a:t>
            </a:r>
          </a:p>
          <a:p>
            <a:pPr marL="114300" indent="0">
              <a:buNone/>
            </a:pPr>
            <a:r>
              <a:rPr lang="hr-HR" dirty="0"/>
              <a:t>- radno iskustvo u području poljoprivrede, prehrambene tehnologije ili veterine u trajanju od najmanje 2 (dvije) godine te završenu edukaciju u okviru formalnog programa obrazovanja odraslih iz područja poljoprivrede, prehrambene tehnologije ili veterine te dokument s kojim se isto dokazuje</a:t>
            </a:r>
          </a:p>
        </p:txBody>
      </p:sp>
      <p:pic>
        <p:nvPicPr>
          <p:cNvPr id="4" name="Slika 3">
            <a:extLst>
              <a:ext uri="{FF2B5EF4-FFF2-40B4-BE49-F238E27FC236}">
                <a16:creationId xmlns:a16="http://schemas.microsoft.com/office/drawing/2014/main" id="{038AA95D-AA3B-8040-A501-AC3A996CCB25}"/>
              </a:ext>
            </a:extLst>
          </p:cNvPr>
          <p:cNvPicPr>
            <a:picLocks noChangeAspect="1"/>
          </p:cNvPicPr>
          <p:nvPr/>
        </p:nvPicPr>
        <p:blipFill>
          <a:blip r:embed="rId2"/>
          <a:stretch>
            <a:fillRect/>
          </a:stretch>
        </p:blipFill>
        <p:spPr>
          <a:xfrm>
            <a:off x="7475164" y="5433004"/>
            <a:ext cx="1280271" cy="1280271"/>
          </a:xfrm>
          <a:prstGeom prst="rect">
            <a:avLst/>
          </a:prstGeom>
        </p:spPr>
      </p:pic>
    </p:spTree>
    <p:extLst>
      <p:ext uri="{BB962C8B-B14F-4D97-AF65-F5344CB8AC3E}">
        <p14:creationId xmlns:p14="http://schemas.microsoft.com/office/powerpoint/2010/main" val="1069941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7DD0-4470-2407-CB31-E31E7E303BD3}"/>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25B9DB2-4B26-4A42-4A96-877A6ECAD9BA}"/>
              </a:ext>
            </a:extLst>
          </p:cNvPr>
          <p:cNvSpPr>
            <a:spLocks noGrp="1"/>
          </p:cNvSpPr>
          <p:nvPr>
            <p:ph type="title"/>
          </p:nvPr>
        </p:nvSpPr>
        <p:spPr/>
        <p:txBody>
          <a:bodyPr>
            <a:normAutofit/>
          </a:bodyPr>
          <a:lstStyle/>
          <a:p>
            <a:r>
              <a:rPr lang="hr-HR" b="1" dirty="0">
                <a:latin typeface="Calibri" panose="020F0502020204030204" pitchFamily="34" charset="0"/>
                <a:ea typeface="Calibri" panose="020F0502020204030204" pitchFamily="34" charset="0"/>
                <a:cs typeface="Calibri" panose="020F0502020204030204" pitchFamily="34" charset="0"/>
              </a:rPr>
              <a:t>MLADI POLJOPRIVREDNIK</a:t>
            </a:r>
          </a:p>
        </p:txBody>
      </p:sp>
      <p:sp>
        <p:nvSpPr>
          <p:cNvPr id="3" name="Podnaslov 2">
            <a:extLst>
              <a:ext uri="{FF2B5EF4-FFF2-40B4-BE49-F238E27FC236}">
                <a16:creationId xmlns:a16="http://schemas.microsoft.com/office/drawing/2014/main" id="{0EFD6D18-61C4-6688-8AA5-7C16AD84A6A8}"/>
              </a:ext>
            </a:extLst>
          </p:cNvPr>
          <p:cNvSpPr>
            <a:spLocks noGrp="1"/>
          </p:cNvSpPr>
          <p:nvPr>
            <p:ph type="body" idx="1"/>
          </p:nvPr>
        </p:nvSpPr>
        <p:spPr>
          <a:xfrm>
            <a:off x="1028700" y="1314450"/>
            <a:ext cx="7200900" cy="4552950"/>
          </a:xfrm>
        </p:spPr>
        <p:txBody>
          <a:bodyPr>
            <a:noAutofit/>
          </a:bodyPr>
          <a:lstStyle/>
          <a:p>
            <a:r>
              <a:rPr lang="hr-HR" dirty="0"/>
              <a:t>ako je korisnik trgovačko društvo, odgovorna osoba mora biti i vlasnik najmanje 50% temeljnog kapitala društva </a:t>
            </a:r>
          </a:p>
          <a:p>
            <a:r>
              <a:rPr lang="hr-HR" dirty="0"/>
              <a:t>status mladog poljoprivrednika ne mogu ostvariti pravne osobe koje nisu registrirane kao trgovačka društva, kao ni fizičke i pravne osobe koje nisu upisane u upisnike iz područja poljoprivrede </a:t>
            </a:r>
          </a:p>
        </p:txBody>
      </p:sp>
      <p:pic>
        <p:nvPicPr>
          <p:cNvPr id="4" name="Slika 3">
            <a:extLst>
              <a:ext uri="{FF2B5EF4-FFF2-40B4-BE49-F238E27FC236}">
                <a16:creationId xmlns:a16="http://schemas.microsoft.com/office/drawing/2014/main" id="{95140281-B29D-F2B0-318E-39053CB4CFE9}"/>
              </a:ext>
            </a:extLst>
          </p:cNvPr>
          <p:cNvPicPr>
            <a:picLocks noChangeAspect="1"/>
          </p:cNvPicPr>
          <p:nvPr/>
        </p:nvPicPr>
        <p:blipFill>
          <a:blip r:embed="rId2"/>
          <a:stretch>
            <a:fillRect/>
          </a:stretch>
        </p:blipFill>
        <p:spPr>
          <a:xfrm>
            <a:off x="7349434" y="5227264"/>
            <a:ext cx="1280271" cy="1280271"/>
          </a:xfrm>
          <a:prstGeom prst="rect">
            <a:avLst/>
          </a:prstGeom>
        </p:spPr>
      </p:pic>
    </p:spTree>
    <p:extLst>
      <p:ext uri="{BB962C8B-B14F-4D97-AF65-F5344CB8AC3E}">
        <p14:creationId xmlns:p14="http://schemas.microsoft.com/office/powerpoint/2010/main" val="4184951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7C921-25C5-F6E4-63BF-6FC4AEDCC6F0}"/>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F281358E-CCAC-4C7C-E544-B2EF10C7CB46}"/>
              </a:ext>
            </a:extLst>
          </p:cNvPr>
          <p:cNvSpPr>
            <a:spLocks noGrp="1"/>
          </p:cNvSpPr>
          <p:nvPr>
            <p:ph type="title"/>
          </p:nvPr>
        </p:nvSpPr>
        <p:spPr>
          <a:xfrm>
            <a:off x="1028700" y="685800"/>
            <a:ext cx="7200900" cy="1097225"/>
          </a:xfrm>
        </p:spPr>
        <p:txBody>
          <a:bodyPr>
            <a:normAutofit fontScale="90000"/>
          </a:bodyPr>
          <a:lstStyle/>
          <a:p>
            <a:pPr algn="ctr"/>
            <a:r>
              <a:rPr lang="hr-HR" b="1" dirty="0">
                <a:latin typeface="Calibri" panose="020F0502020204030204" pitchFamily="34" charset="0"/>
                <a:ea typeface="Calibri" panose="020F0502020204030204" pitchFamily="34" charset="0"/>
                <a:cs typeface="Calibri" panose="020F0502020204030204" pitchFamily="34" charset="0"/>
              </a:rPr>
              <a:t>MLADI POLJOPRIVREDNIK </a:t>
            </a:r>
            <a:br>
              <a:rPr lang="hr-HR" b="1" dirty="0">
                <a:latin typeface="Calibri" panose="020F0502020204030204" pitchFamily="34" charset="0"/>
                <a:ea typeface="Calibri" panose="020F0502020204030204" pitchFamily="34" charset="0"/>
                <a:cs typeface="Calibri" panose="020F0502020204030204" pitchFamily="34" charset="0"/>
              </a:rPr>
            </a:br>
            <a:r>
              <a:rPr lang="hr-HR" sz="3600" b="1" dirty="0">
                <a:latin typeface="Calibri" panose="020F0502020204030204" pitchFamily="34" charset="0"/>
                <a:ea typeface="Calibri" panose="020F0502020204030204" pitchFamily="34" charset="0"/>
                <a:cs typeface="Calibri" panose="020F0502020204030204" pitchFamily="34" charset="0"/>
              </a:rPr>
              <a:t>(obveze u kasnijim provedbenim fazama)</a:t>
            </a:r>
            <a:br>
              <a:rPr lang="hr-HR" b="1" dirty="0">
                <a:latin typeface="Calibri" panose="020F0502020204030204" pitchFamily="34" charset="0"/>
                <a:ea typeface="Calibri" panose="020F0502020204030204" pitchFamily="34" charset="0"/>
                <a:cs typeface="Calibri" panose="020F0502020204030204" pitchFamily="34" charset="0"/>
              </a:rPr>
            </a:br>
            <a:endParaRPr lang="hr-HR" b="1" dirty="0">
              <a:latin typeface="Calibri" panose="020F0502020204030204" pitchFamily="34" charset="0"/>
              <a:ea typeface="Calibri" panose="020F0502020204030204" pitchFamily="34" charset="0"/>
              <a:cs typeface="Calibri" panose="020F0502020204030204" pitchFamily="34" charset="0"/>
            </a:endParaRPr>
          </a:p>
        </p:txBody>
      </p:sp>
      <p:sp>
        <p:nvSpPr>
          <p:cNvPr id="3" name="Podnaslov 2">
            <a:extLst>
              <a:ext uri="{FF2B5EF4-FFF2-40B4-BE49-F238E27FC236}">
                <a16:creationId xmlns:a16="http://schemas.microsoft.com/office/drawing/2014/main" id="{C525DE34-2921-7A4C-58BC-9C2EA893B25C}"/>
              </a:ext>
            </a:extLst>
          </p:cNvPr>
          <p:cNvSpPr>
            <a:spLocks noGrp="1"/>
          </p:cNvSpPr>
          <p:nvPr>
            <p:ph type="body" idx="1"/>
          </p:nvPr>
        </p:nvSpPr>
        <p:spPr>
          <a:xfrm>
            <a:off x="1028700" y="1783025"/>
            <a:ext cx="7200900" cy="4084375"/>
          </a:xfrm>
        </p:spPr>
        <p:txBody>
          <a:bodyPr>
            <a:noAutofit/>
          </a:bodyPr>
          <a:lstStyle/>
          <a:p>
            <a:r>
              <a:rPr lang="hr-HR" dirty="0"/>
              <a:t>Korisnik koji je ostvario uvećani intenzitet potpore za mladog poljoprivrednika prije podnošenja konačnog zahtjeva za isplatu:</a:t>
            </a:r>
          </a:p>
          <a:p>
            <a:r>
              <a:rPr lang="hr-HR" dirty="0"/>
              <a:t>a) kod fizičke osobe, mladi poljoprivrednik mora plaćati doprinose isključivo po osnovi obavljanja samostalne djelatnosti, odnosno obavljati djelatnost poljoprivrede/obrta kao jedino ili glavno zanimanje</a:t>
            </a:r>
          </a:p>
          <a:p>
            <a:r>
              <a:rPr lang="hr-HR" dirty="0"/>
              <a:t>b) kod pravne osobe, mladi poljoprivrednik mora biti zaposlen kao odgovorna osoba u toj pravnoj osobi.</a:t>
            </a:r>
          </a:p>
        </p:txBody>
      </p:sp>
      <p:pic>
        <p:nvPicPr>
          <p:cNvPr id="4" name="Slika 3">
            <a:extLst>
              <a:ext uri="{FF2B5EF4-FFF2-40B4-BE49-F238E27FC236}">
                <a16:creationId xmlns:a16="http://schemas.microsoft.com/office/drawing/2014/main" id="{3FBB59BD-BB9D-AE51-EE7C-68B5E620613C}"/>
              </a:ext>
            </a:extLst>
          </p:cNvPr>
          <p:cNvPicPr>
            <a:picLocks noChangeAspect="1"/>
          </p:cNvPicPr>
          <p:nvPr/>
        </p:nvPicPr>
        <p:blipFill>
          <a:blip r:embed="rId2"/>
          <a:stretch>
            <a:fillRect/>
          </a:stretch>
        </p:blipFill>
        <p:spPr>
          <a:xfrm>
            <a:off x="7349434" y="5227264"/>
            <a:ext cx="1280271" cy="1280271"/>
          </a:xfrm>
          <a:prstGeom prst="rect">
            <a:avLst/>
          </a:prstGeom>
        </p:spPr>
      </p:pic>
    </p:spTree>
    <p:extLst>
      <p:ext uri="{BB962C8B-B14F-4D97-AF65-F5344CB8AC3E}">
        <p14:creationId xmlns:p14="http://schemas.microsoft.com/office/powerpoint/2010/main" val="2038974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C6AF6-55EA-D9AA-75F0-7FF698D3BDD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A77541E4-A92C-2673-88C1-EC58E1B46168}"/>
              </a:ext>
            </a:extLst>
          </p:cNvPr>
          <p:cNvSpPr>
            <a:spLocks noGrp="1"/>
          </p:cNvSpPr>
          <p:nvPr>
            <p:ph type="title"/>
          </p:nvPr>
        </p:nvSpPr>
        <p:spPr>
          <a:xfrm>
            <a:off x="1028700" y="685800"/>
            <a:ext cx="7200900" cy="1097225"/>
          </a:xfrm>
        </p:spPr>
        <p:txBody>
          <a:bodyPr>
            <a:normAutofit fontScale="90000"/>
          </a:bodyPr>
          <a:lstStyle/>
          <a:p>
            <a:pPr algn="ctr"/>
            <a:r>
              <a:rPr lang="hr-HR" b="1" dirty="0">
                <a:latin typeface="Calibri" panose="020F0502020204030204" pitchFamily="34" charset="0"/>
                <a:ea typeface="Calibri" panose="020F0502020204030204" pitchFamily="34" charset="0"/>
                <a:cs typeface="Calibri" panose="020F0502020204030204" pitchFamily="34" charset="0"/>
              </a:rPr>
              <a:t>MLADI POLJOPRIVREDNIK </a:t>
            </a:r>
            <a:br>
              <a:rPr lang="hr-HR" b="1" dirty="0">
                <a:latin typeface="Calibri" panose="020F0502020204030204" pitchFamily="34" charset="0"/>
                <a:ea typeface="Calibri" panose="020F0502020204030204" pitchFamily="34" charset="0"/>
                <a:cs typeface="Calibri" panose="020F0502020204030204" pitchFamily="34" charset="0"/>
              </a:rPr>
            </a:br>
            <a:r>
              <a:rPr lang="hr-HR" sz="3600" b="1" dirty="0">
                <a:latin typeface="Calibri" panose="020F0502020204030204" pitchFamily="34" charset="0"/>
                <a:ea typeface="Calibri" panose="020F0502020204030204" pitchFamily="34" charset="0"/>
                <a:cs typeface="Calibri" panose="020F0502020204030204" pitchFamily="34" charset="0"/>
              </a:rPr>
              <a:t>(obveze u kasnijim provedbenim fazama)</a:t>
            </a:r>
            <a:br>
              <a:rPr lang="hr-HR" b="1" dirty="0">
                <a:latin typeface="Calibri" panose="020F0502020204030204" pitchFamily="34" charset="0"/>
                <a:ea typeface="Calibri" panose="020F0502020204030204" pitchFamily="34" charset="0"/>
                <a:cs typeface="Calibri" panose="020F0502020204030204" pitchFamily="34" charset="0"/>
              </a:rPr>
            </a:br>
            <a:endParaRPr lang="hr-HR" b="1" dirty="0">
              <a:latin typeface="Calibri" panose="020F0502020204030204" pitchFamily="34" charset="0"/>
              <a:ea typeface="Calibri" panose="020F0502020204030204" pitchFamily="34" charset="0"/>
              <a:cs typeface="Calibri" panose="020F0502020204030204" pitchFamily="34" charset="0"/>
            </a:endParaRPr>
          </a:p>
        </p:txBody>
      </p:sp>
      <p:sp>
        <p:nvSpPr>
          <p:cNvPr id="3" name="Podnaslov 2">
            <a:extLst>
              <a:ext uri="{FF2B5EF4-FFF2-40B4-BE49-F238E27FC236}">
                <a16:creationId xmlns:a16="http://schemas.microsoft.com/office/drawing/2014/main" id="{EAAE5D28-9A55-6053-88F3-ECEE1F402F41}"/>
              </a:ext>
            </a:extLst>
          </p:cNvPr>
          <p:cNvSpPr>
            <a:spLocks noGrp="1"/>
          </p:cNvSpPr>
          <p:nvPr>
            <p:ph type="body" idx="1"/>
          </p:nvPr>
        </p:nvSpPr>
        <p:spPr>
          <a:xfrm>
            <a:off x="1028700" y="1783025"/>
            <a:ext cx="7200900" cy="4084375"/>
          </a:xfrm>
        </p:spPr>
        <p:txBody>
          <a:bodyPr>
            <a:noAutofit/>
          </a:bodyPr>
          <a:lstStyle/>
          <a:p>
            <a:r>
              <a:rPr lang="hr-HR" dirty="0"/>
              <a:t>Korisnik u kojem status nositelja/odgovorne osobe ima mladi poljoprivrednik, mladi poljoprivrednik mora tijekom 5 godina od dana konačne isplate sredstava ostati nositelj/odgovorna osoba, a u slučaju trgovačkog društva odgovorna osoba mora ostati i vlasnik najmanje 50 % temeljnog kapitala društva. U protivnome, zatražiti će se povrat sredstava po uvećanom intenzitetu potpore.</a:t>
            </a:r>
            <a:endParaRPr lang="hr-HR" dirty="0">
              <a:highlight>
                <a:srgbClr val="FFFF00"/>
              </a:highlight>
            </a:endParaRPr>
          </a:p>
        </p:txBody>
      </p:sp>
      <p:pic>
        <p:nvPicPr>
          <p:cNvPr id="4" name="Slika 3">
            <a:extLst>
              <a:ext uri="{FF2B5EF4-FFF2-40B4-BE49-F238E27FC236}">
                <a16:creationId xmlns:a16="http://schemas.microsoft.com/office/drawing/2014/main" id="{20EE2D9A-812A-FDCA-AE4C-0ABF66E9F9FC}"/>
              </a:ext>
            </a:extLst>
          </p:cNvPr>
          <p:cNvPicPr>
            <a:picLocks noChangeAspect="1"/>
          </p:cNvPicPr>
          <p:nvPr/>
        </p:nvPicPr>
        <p:blipFill>
          <a:blip r:embed="rId2"/>
          <a:stretch>
            <a:fillRect/>
          </a:stretch>
        </p:blipFill>
        <p:spPr>
          <a:xfrm>
            <a:off x="7349434" y="5227264"/>
            <a:ext cx="1280271" cy="1280271"/>
          </a:xfrm>
          <a:prstGeom prst="rect">
            <a:avLst/>
          </a:prstGeom>
        </p:spPr>
      </p:pic>
    </p:spTree>
    <p:extLst>
      <p:ext uri="{BB962C8B-B14F-4D97-AF65-F5344CB8AC3E}">
        <p14:creationId xmlns:p14="http://schemas.microsoft.com/office/powerpoint/2010/main" val="2459344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D9ED4-BA63-B5AF-4090-59702BC6734F}"/>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B3A163E7-7A85-1344-F0F9-0336E27DB8B2}"/>
              </a:ext>
            </a:extLst>
          </p:cNvPr>
          <p:cNvSpPr>
            <a:spLocks noGrp="1"/>
          </p:cNvSpPr>
          <p:nvPr>
            <p:ph type="title"/>
          </p:nvPr>
        </p:nvSpPr>
        <p:spPr>
          <a:xfrm>
            <a:off x="925830" y="685800"/>
            <a:ext cx="7886700" cy="891540"/>
          </a:xfrm>
        </p:spPr>
        <p:txBody>
          <a:bodyPr>
            <a:noAutofit/>
          </a:bodyPr>
          <a:lstStyle/>
          <a:p>
            <a:pPr algn="ctr"/>
            <a:r>
              <a:rPr lang="hr-HR" sz="3200" b="1" dirty="0">
                <a:latin typeface="Calibri" panose="020F0502020204030204" pitchFamily="34" charset="0"/>
                <a:ea typeface="Calibri" panose="020F0502020204030204" pitchFamily="34" charset="0"/>
                <a:cs typeface="Calibri" panose="020F0502020204030204" pitchFamily="34" charset="0"/>
              </a:rPr>
              <a:t>MALO POLJOPRIVREDNO GOSPODARSTVO</a:t>
            </a:r>
          </a:p>
        </p:txBody>
      </p:sp>
      <p:sp>
        <p:nvSpPr>
          <p:cNvPr id="3" name="Podnaslov 2">
            <a:extLst>
              <a:ext uri="{FF2B5EF4-FFF2-40B4-BE49-F238E27FC236}">
                <a16:creationId xmlns:a16="http://schemas.microsoft.com/office/drawing/2014/main" id="{AD99B394-82EF-6F52-3CF9-3978A5F257D3}"/>
              </a:ext>
            </a:extLst>
          </p:cNvPr>
          <p:cNvSpPr>
            <a:spLocks noGrp="1"/>
          </p:cNvSpPr>
          <p:nvPr>
            <p:ph type="body" idx="1"/>
          </p:nvPr>
        </p:nvSpPr>
        <p:spPr>
          <a:xfrm>
            <a:off x="1028700" y="1245870"/>
            <a:ext cx="7783830" cy="4621530"/>
          </a:xfrm>
        </p:spPr>
        <p:txBody>
          <a:bodyPr>
            <a:noAutofit/>
          </a:bodyPr>
          <a:lstStyle/>
          <a:p>
            <a:pPr marL="114300" indent="0">
              <a:buNone/>
            </a:pPr>
            <a:r>
              <a:rPr lang="hr-HR" b="1" dirty="0"/>
              <a:t>Malo poljoprivredno gospodarstvo</a:t>
            </a:r>
            <a:r>
              <a:rPr lang="hr-HR" dirty="0"/>
              <a:t> je poljoprivredno gospodarstvo koje ima ekonomsku veličinu poljoprivrednog gospodarstva (EVPG) od 3.000 do 15.000 EUR-a SO</a:t>
            </a:r>
          </a:p>
          <a:p>
            <a:pPr marL="114300" indent="0">
              <a:buNone/>
            </a:pPr>
            <a:endParaRPr lang="hr-HR" dirty="0"/>
          </a:p>
          <a:p>
            <a:pPr marL="114300" indent="0">
              <a:buNone/>
            </a:pPr>
            <a:r>
              <a:rPr lang="hr-HR" b="1" dirty="0"/>
              <a:t>Ekonomska veličina poljoprivrednog gospodarstva (EVPG) </a:t>
            </a:r>
            <a:r>
              <a:rPr lang="hr-HR" dirty="0"/>
              <a:t>je ukupni SO poljoprivrednog gospodarstva utvrđen prema metodologiji Europske unije za utvrđivanje tipologije poljoprivrednika u skladu s odredbama Provedbene uredbe Komisije (EU) br. 2015/220, a izdaje se od strane tijela nadležnog za izdavanje EVPG u skladu s propisanom metodologijom - </a:t>
            </a:r>
          </a:p>
          <a:p>
            <a:pPr marL="114300" indent="0">
              <a:buNone/>
            </a:pPr>
            <a:r>
              <a:rPr lang="hr-HR" b="1" dirty="0"/>
              <a:t>Ukupni SO</a:t>
            </a:r>
            <a:r>
              <a:rPr lang="hr-HR" dirty="0"/>
              <a:t> poljoprivrednog gospodarstva je zbroj pojedinačnih proizvodnih jedinica određenoga gospodarstva pomnožen odgovarajućim SOC-om (koeficijentom standardnog        prinosa)</a:t>
            </a:r>
          </a:p>
        </p:txBody>
      </p:sp>
      <p:pic>
        <p:nvPicPr>
          <p:cNvPr id="4" name="Slika 3">
            <a:extLst>
              <a:ext uri="{FF2B5EF4-FFF2-40B4-BE49-F238E27FC236}">
                <a16:creationId xmlns:a16="http://schemas.microsoft.com/office/drawing/2014/main" id="{411E7934-697D-249C-B4D7-6EBBF85D7B11}"/>
              </a:ext>
            </a:extLst>
          </p:cNvPr>
          <p:cNvPicPr>
            <a:picLocks noChangeAspect="1"/>
          </p:cNvPicPr>
          <p:nvPr/>
        </p:nvPicPr>
        <p:blipFill>
          <a:blip r:embed="rId2"/>
          <a:stretch>
            <a:fillRect/>
          </a:stretch>
        </p:blipFill>
        <p:spPr>
          <a:xfrm>
            <a:off x="7772344" y="5421574"/>
            <a:ext cx="1280271" cy="1280271"/>
          </a:xfrm>
          <a:prstGeom prst="rect">
            <a:avLst/>
          </a:prstGeom>
        </p:spPr>
      </p:pic>
    </p:spTree>
    <p:extLst>
      <p:ext uri="{BB962C8B-B14F-4D97-AF65-F5344CB8AC3E}">
        <p14:creationId xmlns:p14="http://schemas.microsoft.com/office/powerpoint/2010/main" val="2676500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A8753D7-CC79-8B98-E9D3-8517432ADA07}"/>
              </a:ext>
            </a:extLst>
          </p:cNvPr>
          <p:cNvSpPr>
            <a:spLocks noGrp="1"/>
          </p:cNvSpPr>
          <p:nvPr>
            <p:ph type="title"/>
          </p:nvPr>
        </p:nvSpPr>
        <p:spPr>
          <a:xfrm>
            <a:off x="1028700" y="331471"/>
            <a:ext cx="7280910" cy="948690"/>
          </a:xfrm>
        </p:spPr>
        <p:txBody>
          <a:bodyPr>
            <a:noAutofit/>
          </a:bodyPr>
          <a:lstStyle/>
          <a:p>
            <a:pPr algn="ctr"/>
            <a:r>
              <a:rPr lang="hr-HR" sz="3200" b="1" dirty="0">
                <a:latin typeface="Calibri" panose="020F0502020204030204" pitchFamily="34" charset="0"/>
                <a:ea typeface="Calibri" panose="020F0502020204030204" pitchFamily="34" charset="0"/>
                <a:cs typeface="Calibri" panose="020F0502020204030204" pitchFamily="34" charset="0"/>
              </a:rPr>
              <a:t>VAŽNO VEZANO UZ EVPG</a:t>
            </a:r>
          </a:p>
        </p:txBody>
      </p:sp>
      <p:sp>
        <p:nvSpPr>
          <p:cNvPr id="3" name="Rezervirano mjesto teksta 2">
            <a:extLst>
              <a:ext uri="{FF2B5EF4-FFF2-40B4-BE49-F238E27FC236}">
                <a16:creationId xmlns:a16="http://schemas.microsoft.com/office/drawing/2014/main" id="{D91E60EC-8C4D-284F-FF02-ADC1419C5410}"/>
              </a:ext>
            </a:extLst>
          </p:cNvPr>
          <p:cNvSpPr>
            <a:spLocks noGrp="1"/>
          </p:cNvSpPr>
          <p:nvPr>
            <p:ph type="body" idx="1"/>
          </p:nvPr>
        </p:nvSpPr>
        <p:spPr>
          <a:xfrm>
            <a:off x="1028700" y="1017271"/>
            <a:ext cx="7200900" cy="4880610"/>
          </a:xfrm>
        </p:spPr>
        <p:txBody>
          <a:bodyPr>
            <a:normAutofit fontScale="92500" lnSpcReduction="10000"/>
          </a:bodyPr>
          <a:lstStyle/>
          <a:p>
            <a:r>
              <a:rPr lang="hr-HR" dirty="0"/>
              <a:t>Da bi korisnik dobio potvrdu o EVPG kod podnošenja zahtjeva za potporu mora udovoljiti uvjete metodologije </a:t>
            </a:r>
            <a:r>
              <a:rPr lang="hr-HR" b="1" dirty="0"/>
              <a:t>Uprave za stručnu podršku razvoju poljoprivrede </a:t>
            </a:r>
            <a:r>
              <a:rPr lang="hr-HR" dirty="0"/>
              <a:t>koja je </a:t>
            </a:r>
            <a:r>
              <a:rPr lang="hr-HR" b="1" dirty="0"/>
              <a:t>nadležna za izdavanje potvrda o EVPG</a:t>
            </a:r>
          </a:p>
          <a:p>
            <a:pPr marL="114300" indent="0">
              <a:buNone/>
            </a:pPr>
            <a:r>
              <a:rPr lang="hr-HR" b="1" dirty="0"/>
              <a:t>		https://savjetodavna.mps.hr/</a:t>
            </a:r>
          </a:p>
          <a:p>
            <a:r>
              <a:rPr lang="hr-HR" dirty="0"/>
              <a:t>S</a:t>
            </a:r>
            <a:r>
              <a:rPr lang="nn-NO" dirty="0"/>
              <a:t>vaki korisnik na LAG natječaju treba biti osnovan prije objave LAG natječaja</a:t>
            </a:r>
            <a:endParaRPr lang="hr-HR" dirty="0"/>
          </a:p>
          <a:p>
            <a:r>
              <a:rPr lang="hr-HR" dirty="0"/>
              <a:t>Za sve natječaje za intervencije iz Strateškog plana (uključujući LAG intervencije) kao referentni datum za izračun za površine uzima se zadnji dan dozvoljen za izmjene Jedinstvenog zahtjeva za potporu, sukladno Pravilniku o provedbi izravne potpore poljoprivredi i IAKS mjera ruralnog razvoja na snazi, što znači:</a:t>
            </a:r>
          </a:p>
          <a:p>
            <a:pPr marL="114300" indent="0">
              <a:buNone/>
            </a:pPr>
            <a:r>
              <a:rPr lang="hr-HR" b="1" dirty="0"/>
              <a:t>Za sve natječaje za intervencije iz Strateškog plana (uključujući LAG intervencije) objavljene prije 1. studenog tekuće godine, za izračun se koriste podaci iz Jedinstvenog zahtjeva za potporu iz prošle godine – NAŠ NATJEČAJ</a:t>
            </a:r>
            <a:endParaRPr lang="hr-HR" dirty="0"/>
          </a:p>
        </p:txBody>
      </p:sp>
      <p:pic>
        <p:nvPicPr>
          <p:cNvPr id="6" name="Slika 5">
            <a:extLst>
              <a:ext uri="{FF2B5EF4-FFF2-40B4-BE49-F238E27FC236}">
                <a16:creationId xmlns:a16="http://schemas.microsoft.com/office/drawing/2014/main" id="{4C2E3F17-3E04-53C9-E203-51C9F22F945F}"/>
              </a:ext>
            </a:extLst>
          </p:cNvPr>
          <p:cNvPicPr>
            <a:picLocks noChangeAspect="1"/>
          </p:cNvPicPr>
          <p:nvPr/>
        </p:nvPicPr>
        <p:blipFill>
          <a:blip r:embed="rId2"/>
          <a:stretch>
            <a:fillRect/>
          </a:stretch>
        </p:blipFill>
        <p:spPr>
          <a:xfrm>
            <a:off x="7760914" y="5460436"/>
            <a:ext cx="1280271" cy="1286367"/>
          </a:xfrm>
          <a:prstGeom prst="rect">
            <a:avLst/>
          </a:prstGeom>
        </p:spPr>
      </p:pic>
    </p:spTree>
    <p:extLst>
      <p:ext uri="{BB962C8B-B14F-4D97-AF65-F5344CB8AC3E}">
        <p14:creationId xmlns:p14="http://schemas.microsoft.com/office/powerpoint/2010/main" val="1173259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E4722-C978-8EF6-B247-13387D21139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10AF1681-8C98-9F60-8E48-3412DDD8D297}"/>
              </a:ext>
            </a:extLst>
          </p:cNvPr>
          <p:cNvSpPr>
            <a:spLocks noGrp="1"/>
          </p:cNvSpPr>
          <p:nvPr>
            <p:ph type="title"/>
          </p:nvPr>
        </p:nvSpPr>
        <p:spPr>
          <a:xfrm>
            <a:off x="1028700" y="331471"/>
            <a:ext cx="7280910" cy="948690"/>
          </a:xfrm>
        </p:spPr>
        <p:txBody>
          <a:bodyPr>
            <a:noAutofit/>
          </a:bodyPr>
          <a:lstStyle/>
          <a:p>
            <a:pPr algn="ctr"/>
            <a:r>
              <a:rPr lang="hr-HR" sz="3200" b="1" dirty="0">
                <a:latin typeface="Calibri" panose="020F0502020204030204" pitchFamily="34" charset="0"/>
                <a:ea typeface="Calibri" panose="020F0502020204030204" pitchFamily="34" charset="0"/>
                <a:cs typeface="Calibri" panose="020F0502020204030204" pitchFamily="34" charset="0"/>
              </a:rPr>
              <a:t>VAŽNO VEZANO UZ EVPG</a:t>
            </a:r>
          </a:p>
        </p:txBody>
      </p:sp>
      <p:sp>
        <p:nvSpPr>
          <p:cNvPr id="3" name="Rezervirano mjesto teksta 2">
            <a:extLst>
              <a:ext uri="{FF2B5EF4-FFF2-40B4-BE49-F238E27FC236}">
                <a16:creationId xmlns:a16="http://schemas.microsoft.com/office/drawing/2014/main" id="{261325F7-730C-C944-8EFC-5D3E8AFD3876}"/>
              </a:ext>
            </a:extLst>
          </p:cNvPr>
          <p:cNvSpPr>
            <a:spLocks noGrp="1"/>
          </p:cNvSpPr>
          <p:nvPr>
            <p:ph type="body" idx="1"/>
          </p:nvPr>
        </p:nvSpPr>
        <p:spPr>
          <a:xfrm>
            <a:off x="1028700" y="1280161"/>
            <a:ext cx="7200900" cy="4617719"/>
          </a:xfrm>
        </p:spPr>
        <p:txBody>
          <a:bodyPr>
            <a:normAutofit/>
          </a:bodyPr>
          <a:lstStyle/>
          <a:p>
            <a:r>
              <a:rPr lang="hr-HR" i="1" dirty="0"/>
              <a:t>Za sve natječaje za intervencije iz Strateškog plana (uključujući LAG intervencije) objavljene nakon 1. studenog tekuće godine, za izračun se koriste podaci iz Jedinstvenog zahtjeva za potporu iz tekuće godine</a:t>
            </a:r>
          </a:p>
          <a:p>
            <a:r>
              <a:rPr lang="hr-HR" dirty="0"/>
              <a:t>Kod korisnika koji nisu podnosili Jedinstveni zahtjev za potporu, za izračun EVPG koriste se dostupni podaci iz ARKOD-a/JRDŽ-a uz obavezno prilaganje dodatnih dokaza (definiranih u metodologiji) za svaku pojedinu vrstu proizvodnje na PG-u</a:t>
            </a:r>
          </a:p>
          <a:p>
            <a:r>
              <a:rPr lang="hr-HR" dirty="0"/>
              <a:t>Popratni dokazi moraju datirati iz vremena prije objave natječaja za intervencije iz Strateškog plana (uključujući LAG intervencije) i biti naslovljeni na korisnika koji podnosi Jedinstveni zahtjev za potporu.</a:t>
            </a:r>
          </a:p>
        </p:txBody>
      </p:sp>
      <p:pic>
        <p:nvPicPr>
          <p:cNvPr id="6" name="Slika 5">
            <a:extLst>
              <a:ext uri="{FF2B5EF4-FFF2-40B4-BE49-F238E27FC236}">
                <a16:creationId xmlns:a16="http://schemas.microsoft.com/office/drawing/2014/main" id="{232F0322-CD63-87F1-4BF6-5F73C681EC18}"/>
              </a:ext>
            </a:extLst>
          </p:cNvPr>
          <p:cNvPicPr>
            <a:picLocks noChangeAspect="1"/>
          </p:cNvPicPr>
          <p:nvPr/>
        </p:nvPicPr>
        <p:blipFill>
          <a:blip r:embed="rId2"/>
          <a:stretch>
            <a:fillRect/>
          </a:stretch>
        </p:blipFill>
        <p:spPr>
          <a:xfrm>
            <a:off x="7257994" y="5346136"/>
            <a:ext cx="1280271" cy="1286367"/>
          </a:xfrm>
          <a:prstGeom prst="rect">
            <a:avLst/>
          </a:prstGeom>
        </p:spPr>
      </p:pic>
    </p:spTree>
    <p:extLst>
      <p:ext uri="{BB962C8B-B14F-4D97-AF65-F5344CB8AC3E}">
        <p14:creationId xmlns:p14="http://schemas.microsoft.com/office/powerpoint/2010/main" val="3330044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8"/>
          <p:cNvSpPr txBox="1">
            <a:spLocks noGrp="1"/>
          </p:cNvSpPr>
          <p:nvPr>
            <p:ph type="title"/>
          </p:nvPr>
        </p:nvSpPr>
        <p:spPr>
          <a:xfrm>
            <a:off x="1028700" y="685800"/>
            <a:ext cx="7692390" cy="995566"/>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000"/>
              <a:buFont typeface="Candara"/>
              <a:buNone/>
            </a:pPr>
            <a:r>
              <a:rPr lang="hr-HR" b="1" dirty="0">
                <a:latin typeface="Calibri" panose="020F0502020204030204" pitchFamily="34" charset="0"/>
                <a:ea typeface="Calibri" panose="020F0502020204030204" pitchFamily="34" charset="0"/>
                <a:cs typeface="Calibri" panose="020F0502020204030204" pitchFamily="34" charset="0"/>
                <a:sym typeface="Candara"/>
              </a:rPr>
              <a:t>PRIHVATLJIVOST PRIJAVITELJA</a:t>
            </a: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70" name="Google Shape;170;p8"/>
          <p:cNvSpPr txBox="1">
            <a:spLocks noGrp="1"/>
          </p:cNvSpPr>
          <p:nvPr>
            <p:ph type="body" idx="1"/>
          </p:nvPr>
        </p:nvSpPr>
        <p:spPr>
          <a:xfrm>
            <a:off x="775008" y="1474470"/>
            <a:ext cx="7946082" cy="4343400"/>
          </a:xfrm>
          <a:prstGeom prst="rect">
            <a:avLst/>
          </a:prstGeom>
          <a:noFill/>
          <a:ln>
            <a:noFill/>
          </a:ln>
        </p:spPr>
        <p:txBody>
          <a:bodyPr spcFirstLastPara="1" wrap="square" lIns="91425" tIns="45700" rIns="91425" bIns="45700" anchor="t" anchorCtr="0">
            <a:normAutofit/>
          </a:bodyPr>
          <a:lstStyle/>
          <a:p>
            <a:pPr marL="0" lvl="0" indent="0" algn="just" rtl="0">
              <a:lnSpc>
                <a:spcPct val="94000"/>
              </a:lnSpc>
              <a:spcBef>
                <a:spcPts val="0"/>
              </a:spcBef>
              <a:spcAft>
                <a:spcPts val="0"/>
              </a:spcAft>
              <a:buClr>
                <a:schemeClr val="dk2"/>
              </a:buClr>
              <a:buSzPct val="100000"/>
              <a:buNone/>
            </a:pPr>
            <a:r>
              <a:rPr lang="hr-HR" sz="2800" dirty="0">
                <a:latin typeface="Calibri" panose="020F0502020204030204" pitchFamily="34" charset="0"/>
                <a:ea typeface="Calibri" panose="020F0502020204030204" pitchFamily="34" charset="0"/>
                <a:cs typeface="Calibri" panose="020F0502020204030204" pitchFamily="34" charset="0"/>
              </a:rPr>
              <a:t>U okviru ovog Natječaja, prihvatljivi korisnici su:</a:t>
            </a:r>
          </a:p>
          <a:p>
            <a:pPr marL="0" lvl="0" indent="0" algn="just" rtl="0">
              <a:lnSpc>
                <a:spcPct val="94000"/>
              </a:lnSpc>
              <a:spcBef>
                <a:spcPts val="0"/>
              </a:spcBef>
              <a:spcAft>
                <a:spcPts val="0"/>
              </a:spcAft>
              <a:buClr>
                <a:schemeClr val="dk2"/>
              </a:buClr>
              <a:buSzPct val="100000"/>
              <a:buNone/>
            </a:pPr>
            <a:endParaRPr lang="hr-HR" sz="2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2800" dirty="0">
                <a:latin typeface="Calibri" panose="020F0502020204030204" pitchFamily="34" charset="0"/>
                <a:ea typeface="Calibri" panose="020F0502020204030204" pitchFamily="34" charset="0"/>
                <a:cs typeface="Calibri" panose="020F0502020204030204" pitchFamily="34" charset="0"/>
              </a:rPr>
              <a:t>a. Poljoprivredni proizvođači</a:t>
            </a:r>
          </a:p>
          <a:p>
            <a:pPr marL="0" lvl="0" indent="0" algn="just" rtl="0">
              <a:lnSpc>
                <a:spcPct val="94000"/>
              </a:lnSpc>
              <a:spcBef>
                <a:spcPts val="0"/>
              </a:spcBef>
              <a:spcAft>
                <a:spcPts val="0"/>
              </a:spcAft>
              <a:buClr>
                <a:schemeClr val="dk2"/>
              </a:buClr>
              <a:buSzPct val="100000"/>
              <a:buNone/>
            </a:pPr>
            <a:r>
              <a:rPr lang="hr-HR" sz="2800" dirty="0">
                <a:latin typeface="Calibri" panose="020F0502020204030204" pitchFamily="34" charset="0"/>
                <a:ea typeface="Calibri" panose="020F0502020204030204" pitchFamily="34" charset="0"/>
                <a:cs typeface="Calibri" panose="020F0502020204030204" pitchFamily="34" charset="0"/>
              </a:rPr>
              <a:t>b. Tvrtke registrirane za poljoprivrednu djelatnost</a:t>
            </a:r>
          </a:p>
          <a:p>
            <a:pPr marL="0" lvl="0" indent="0" algn="just" rtl="0">
              <a:lnSpc>
                <a:spcPct val="94000"/>
              </a:lnSpc>
              <a:spcBef>
                <a:spcPts val="0"/>
              </a:spcBef>
              <a:spcAft>
                <a:spcPts val="0"/>
              </a:spcAft>
              <a:buClr>
                <a:schemeClr val="dk2"/>
              </a:buClr>
              <a:buSzPct val="100000"/>
              <a:buNone/>
            </a:pPr>
            <a:r>
              <a:rPr lang="hr-HR" sz="2800" dirty="0">
                <a:latin typeface="Calibri" panose="020F0502020204030204" pitchFamily="34" charset="0"/>
                <a:ea typeface="Calibri" panose="020F0502020204030204" pitchFamily="34" charset="0"/>
                <a:cs typeface="Calibri" panose="020F0502020204030204" pitchFamily="34" charset="0"/>
              </a:rPr>
              <a:t>c. Tvrtke registrirane za preradu poljoprivrednih proizvoda</a:t>
            </a:r>
          </a:p>
          <a:p>
            <a:pPr marL="0" lvl="0" indent="0" algn="just" rtl="0">
              <a:lnSpc>
                <a:spcPct val="94000"/>
              </a:lnSpc>
              <a:spcBef>
                <a:spcPts val="0"/>
              </a:spcBef>
              <a:spcAft>
                <a:spcPts val="0"/>
              </a:spcAft>
              <a:buClr>
                <a:schemeClr val="dk2"/>
              </a:buClr>
              <a:buSzPct val="100000"/>
              <a:buNone/>
            </a:pPr>
            <a:endParaRPr lang="hr-HR" sz="2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2800" dirty="0">
                <a:latin typeface="Calibri" panose="020F0502020204030204" pitchFamily="34" charset="0"/>
                <a:ea typeface="Calibri" panose="020F0502020204030204" pitchFamily="34" charset="0"/>
                <a:cs typeface="Calibri" panose="020F0502020204030204" pitchFamily="34" charset="0"/>
              </a:rPr>
              <a:t>U slučaju partnerskih projekata, svi zahtjevi za korisnike propisani ovim Natječajem, </a:t>
            </a:r>
            <a:r>
              <a:rPr lang="hr-HR" sz="2800" b="1" dirty="0">
                <a:latin typeface="Calibri" panose="020F0502020204030204" pitchFamily="34" charset="0"/>
                <a:ea typeface="Calibri" panose="020F0502020204030204" pitchFamily="34" charset="0"/>
                <a:cs typeface="Calibri" panose="020F0502020204030204" pitchFamily="34" charset="0"/>
              </a:rPr>
              <a:t>odnose se na sve projektne partnere u partnerskom projektu</a:t>
            </a:r>
            <a:r>
              <a:rPr lang="hr-HR" sz="2800" dirty="0">
                <a:latin typeface="Calibri" panose="020F0502020204030204" pitchFamily="34" charset="0"/>
                <a:ea typeface="Calibri" panose="020F0502020204030204" pitchFamily="34" charset="0"/>
                <a:cs typeface="Calibri" panose="020F0502020204030204" pitchFamily="34" charset="0"/>
              </a:rPr>
              <a:t>.</a:t>
            </a:r>
            <a:endParaRPr sz="2800" dirty="0">
              <a:latin typeface="Calibri" panose="020F0502020204030204" pitchFamily="34" charset="0"/>
              <a:ea typeface="Calibri" panose="020F0502020204030204" pitchFamily="34" charset="0"/>
              <a:cs typeface="Calibri" panose="020F0502020204030204" pitchFamily="34" charset="0"/>
            </a:endParaRPr>
          </a:p>
          <a:p>
            <a:pPr marL="384048" lvl="0" indent="-323723" algn="l" rtl="0">
              <a:lnSpc>
                <a:spcPct val="94000"/>
              </a:lnSpc>
              <a:spcBef>
                <a:spcPts val="1200"/>
              </a:spcBef>
              <a:spcAft>
                <a:spcPts val="0"/>
              </a:spcAft>
              <a:buClr>
                <a:schemeClr val="dk2"/>
              </a:buClr>
              <a:buSzPct val="100000"/>
              <a:buNone/>
            </a:pPr>
            <a:endParaRPr dirty="0"/>
          </a:p>
        </p:txBody>
      </p:sp>
      <p:sp>
        <p:nvSpPr>
          <p:cNvPr id="171" name="Google Shape;171;p8"/>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72" name="Google Shape;172;p8"/>
          <p:cNvPicPr preferRelativeResize="0"/>
          <p:nvPr/>
        </p:nvPicPr>
        <p:blipFill rotWithShape="1">
          <a:blip r:embed="rId3">
            <a:alphaModFix/>
          </a:blip>
          <a:srcRect/>
          <a:stretch/>
        </p:blipFill>
        <p:spPr>
          <a:xfrm>
            <a:off x="7652208" y="5504783"/>
            <a:ext cx="1280338" cy="128033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D920A68F-F245-88F1-4F68-5C6257173FB8}"/>
            </a:ext>
          </a:extLst>
        </p:cNvPr>
        <p:cNvGrpSpPr/>
        <p:nvPr/>
      </p:nvGrpSpPr>
      <p:grpSpPr>
        <a:xfrm>
          <a:off x="0" y="0"/>
          <a:ext cx="0" cy="0"/>
          <a:chOff x="0" y="0"/>
          <a:chExt cx="0" cy="0"/>
        </a:xfrm>
      </p:grpSpPr>
      <p:sp>
        <p:nvSpPr>
          <p:cNvPr id="169" name="Google Shape;169;p8">
            <a:extLst>
              <a:ext uri="{FF2B5EF4-FFF2-40B4-BE49-F238E27FC236}">
                <a16:creationId xmlns:a16="http://schemas.microsoft.com/office/drawing/2014/main" id="{8A1D9A32-0B7D-D3E4-AD7F-742F20C7660F}"/>
              </a:ext>
            </a:extLst>
          </p:cNvPr>
          <p:cNvSpPr txBox="1">
            <a:spLocks noGrp="1"/>
          </p:cNvSpPr>
          <p:nvPr>
            <p:ph type="title"/>
          </p:nvPr>
        </p:nvSpPr>
        <p:spPr>
          <a:xfrm>
            <a:off x="1028700" y="385967"/>
            <a:ext cx="7692390" cy="55129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89000"/>
              </a:lnSpc>
              <a:spcBef>
                <a:spcPts val="0"/>
              </a:spcBef>
              <a:spcAft>
                <a:spcPts val="0"/>
              </a:spcAft>
              <a:buClr>
                <a:schemeClr val="dk2"/>
              </a:buClr>
              <a:buSzPts val="4000"/>
              <a:buFont typeface="Candara"/>
              <a:buNone/>
            </a:pPr>
            <a:r>
              <a:rPr lang="hr-HR" sz="3600" b="1" dirty="0">
                <a:latin typeface="Calibri" panose="020F0502020204030204" pitchFamily="34" charset="0"/>
                <a:ea typeface="Calibri" panose="020F0502020204030204" pitchFamily="34" charset="0"/>
                <a:cs typeface="Calibri" panose="020F0502020204030204" pitchFamily="34" charset="0"/>
                <a:sym typeface="Candara"/>
              </a:rPr>
              <a:t>UVJETI PRIHVATLJIVOSTI PRIJAVITELJA</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170" name="Google Shape;170;p8">
            <a:extLst>
              <a:ext uri="{FF2B5EF4-FFF2-40B4-BE49-F238E27FC236}">
                <a16:creationId xmlns:a16="http://schemas.microsoft.com/office/drawing/2014/main" id="{5FC32B4D-C68A-E6D5-E6B4-AA6692A11BC4}"/>
              </a:ext>
            </a:extLst>
          </p:cNvPr>
          <p:cNvSpPr txBox="1">
            <a:spLocks noGrp="1"/>
          </p:cNvSpPr>
          <p:nvPr>
            <p:ph type="body" idx="1"/>
          </p:nvPr>
        </p:nvSpPr>
        <p:spPr>
          <a:xfrm>
            <a:off x="775008" y="937261"/>
            <a:ext cx="7946082" cy="4880609"/>
          </a:xfrm>
          <a:prstGeom prst="rect">
            <a:avLst/>
          </a:prstGeom>
          <a:noFill/>
          <a:ln>
            <a:noFill/>
          </a:ln>
        </p:spPr>
        <p:txBody>
          <a:bodyPr spcFirstLastPara="1" wrap="square" lIns="91425" tIns="45700" rIns="91425" bIns="45700" anchor="t" anchorCtr="0">
            <a:noAutofit/>
          </a:bodyPr>
          <a:lstStyle/>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Kako bi bio prihvatljiv, korisnik mora ispunjavati sljedeće uvjete:</a:t>
            </a:r>
          </a:p>
          <a:p>
            <a:pPr marL="0" lvl="0" indent="0" algn="just" rtl="0">
              <a:lnSpc>
                <a:spcPct val="94000"/>
              </a:lnSpc>
              <a:spcBef>
                <a:spcPts val="0"/>
              </a:spcBef>
              <a:spcAft>
                <a:spcPts val="0"/>
              </a:spcAft>
              <a:buClr>
                <a:schemeClr val="dk2"/>
              </a:buClr>
              <a:buSzPct val="100000"/>
              <a:buNone/>
            </a:pPr>
            <a:endParaRPr lang="hr-HR" sz="1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1. </a:t>
            </a:r>
            <a:r>
              <a:rPr lang="hr-HR" sz="1800" b="1" dirty="0">
                <a:latin typeface="Calibri" panose="020F0502020204030204" pitchFamily="34" charset="0"/>
                <a:ea typeface="Calibri" panose="020F0502020204030204" pitchFamily="34" charset="0"/>
                <a:cs typeface="Calibri" panose="020F0502020204030204" pitchFamily="34" charset="0"/>
              </a:rPr>
              <a:t>biti osnovan prije dana objave ovog Natječaja </a:t>
            </a:r>
            <a:r>
              <a:rPr lang="hr-HR" sz="1800" dirty="0">
                <a:latin typeface="Calibri" panose="020F0502020204030204" pitchFamily="34" charset="0"/>
                <a:ea typeface="Calibri" panose="020F0502020204030204" pitchFamily="34" charset="0"/>
                <a:cs typeface="Calibri" panose="020F0502020204030204" pitchFamily="34" charset="0"/>
              </a:rPr>
              <a:t>(dokazuje se provedenim upisom u nadležne registre, ovisno o organizacijskom obliku korisnika iz točke 2.1. ovog Natječaja);</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2. </a:t>
            </a:r>
            <a:r>
              <a:rPr lang="hr-HR" sz="1800" b="1" dirty="0">
                <a:latin typeface="Calibri" panose="020F0502020204030204" pitchFamily="34" charset="0"/>
                <a:ea typeface="Calibri" panose="020F0502020204030204" pitchFamily="34" charset="0"/>
                <a:cs typeface="Calibri" panose="020F0502020204030204" pitchFamily="34" charset="0"/>
              </a:rPr>
              <a:t>imati sjedište i/ili prebivalište na području LAG obuhvata </a:t>
            </a:r>
            <a:r>
              <a:rPr lang="hr-HR" sz="1800" dirty="0">
                <a:latin typeface="Calibri" panose="020F0502020204030204" pitchFamily="34" charset="0"/>
                <a:ea typeface="Calibri" panose="020F0502020204030204" pitchFamily="34" charset="0"/>
                <a:cs typeface="Calibri" panose="020F0502020204030204" pitchFamily="34" charset="0"/>
              </a:rPr>
              <a:t>prije dana objave ovog Natječaja, što se ovisno o organizacijskom obliku smatra:</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 OPG ili SOPG – uz sjedište navedeno u nadležnim upisnicima iz područja poljoprivrede, nositelj/odgovorna osoba OPG/SOPG mora imati i prebivalište na području LAG obuhvata</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 trgovačko društvo ili drugi subjekti koji se upisuju u sudski registar – sjedište navedeno u Sudskom registru</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 obrt – sjedište navedeno u Obrtnom registru</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U slučaju da korisnik nema sjedište i/ili prebivalište na području LAG obuhvata kako je ovdje propisano, u obzir se može uzeti podružnica/izdvojeni pogon korisnika u skladu s nadležnim propisima koji reguliraju to područje. Podružnica/izdvojeni pogon mora biti evidentirana u nadležnim registrima/upisnicima i biti usklađena s temeljnim uvjetom prihvatljivosti iz ove točke.</a:t>
            </a:r>
          </a:p>
        </p:txBody>
      </p:sp>
      <p:sp>
        <p:nvSpPr>
          <p:cNvPr id="171" name="Google Shape;171;p8">
            <a:extLst>
              <a:ext uri="{FF2B5EF4-FFF2-40B4-BE49-F238E27FC236}">
                <a16:creationId xmlns:a16="http://schemas.microsoft.com/office/drawing/2014/main" id="{AC080239-2D43-43C0-8AA1-61BFFE0BBC63}"/>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72" name="Google Shape;172;p8">
            <a:extLst>
              <a:ext uri="{FF2B5EF4-FFF2-40B4-BE49-F238E27FC236}">
                <a16:creationId xmlns:a16="http://schemas.microsoft.com/office/drawing/2014/main" id="{91415FC8-D543-8F78-6CEE-50E292FAC9E7}"/>
              </a:ext>
            </a:extLst>
          </p:cNvPr>
          <p:cNvPicPr preferRelativeResize="0"/>
          <p:nvPr/>
        </p:nvPicPr>
        <p:blipFill rotWithShape="1">
          <a:blip r:embed="rId3">
            <a:alphaModFix/>
          </a:blip>
          <a:srcRect/>
          <a:stretch/>
        </p:blipFill>
        <p:spPr>
          <a:xfrm>
            <a:off x="7652208" y="5504783"/>
            <a:ext cx="1280338" cy="1280338"/>
          </a:xfrm>
          <a:prstGeom prst="rect">
            <a:avLst/>
          </a:prstGeom>
          <a:noFill/>
          <a:ln>
            <a:noFill/>
          </a:ln>
        </p:spPr>
      </p:pic>
    </p:spTree>
    <p:extLst>
      <p:ext uri="{BB962C8B-B14F-4D97-AF65-F5344CB8AC3E}">
        <p14:creationId xmlns:p14="http://schemas.microsoft.com/office/powerpoint/2010/main" val="3029446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F32C6053-7822-59DF-53FA-0C1B04EED492}"/>
            </a:ext>
          </a:extLst>
        </p:cNvPr>
        <p:cNvGrpSpPr/>
        <p:nvPr/>
      </p:nvGrpSpPr>
      <p:grpSpPr>
        <a:xfrm>
          <a:off x="0" y="0"/>
          <a:ext cx="0" cy="0"/>
          <a:chOff x="0" y="0"/>
          <a:chExt cx="0" cy="0"/>
        </a:xfrm>
      </p:grpSpPr>
      <p:sp>
        <p:nvSpPr>
          <p:cNvPr id="169" name="Google Shape;169;p8">
            <a:extLst>
              <a:ext uri="{FF2B5EF4-FFF2-40B4-BE49-F238E27FC236}">
                <a16:creationId xmlns:a16="http://schemas.microsoft.com/office/drawing/2014/main" id="{5442C25C-6527-2928-0F85-3157CA04EE96}"/>
              </a:ext>
            </a:extLst>
          </p:cNvPr>
          <p:cNvSpPr txBox="1">
            <a:spLocks noGrp="1"/>
          </p:cNvSpPr>
          <p:nvPr>
            <p:ph type="title"/>
          </p:nvPr>
        </p:nvSpPr>
        <p:spPr>
          <a:xfrm>
            <a:off x="1028700" y="385967"/>
            <a:ext cx="7692390" cy="55129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89000"/>
              </a:lnSpc>
              <a:spcBef>
                <a:spcPts val="0"/>
              </a:spcBef>
              <a:spcAft>
                <a:spcPts val="0"/>
              </a:spcAft>
              <a:buClr>
                <a:schemeClr val="dk2"/>
              </a:buClr>
              <a:buSzPts val="4000"/>
              <a:buFont typeface="Candara"/>
              <a:buNone/>
            </a:pPr>
            <a:r>
              <a:rPr lang="hr-HR" sz="3600" b="1" dirty="0">
                <a:latin typeface="Calibri" panose="020F0502020204030204" pitchFamily="34" charset="0"/>
                <a:ea typeface="Calibri" panose="020F0502020204030204" pitchFamily="34" charset="0"/>
                <a:cs typeface="Calibri" panose="020F0502020204030204" pitchFamily="34" charset="0"/>
                <a:sym typeface="Candara"/>
              </a:rPr>
              <a:t>UVJETI PRIHVATLJIVOSTI PRIJAVITELJA</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170" name="Google Shape;170;p8">
            <a:extLst>
              <a:ext uri="{FF2B5EF4-FFF2-40B4-BE49-F238E27FC236}">
                <a16:creationId xmlns:a16="http://schemas.microsoft.com/office/drawing/2014/main" id="{EAFF302D-7445-AFD3-A675-5E483A0C1D92}"/>
              </a:ext>
            </a:extLst>
          </p:cNvPr>
          <p:cNvSpPr txBox="1">
            <a:spLocks noGrp="1"/>
          </p:cNvSpPr>
          <p:nvPr>
            <p:ph type="body" idx="1"/>
          </p:nvPr>
        </p:nvSpPr>
        <p:spPr>
          <a:xfrm>
            <a:off x="775008" y="937261"/>
            <a:ext cx="7946082" cy="4880609"/>
          </a:xfrm>
          <a:prstGeom prst="rect">
            <a:avLst/>
          </a:prstGeom>
          <a:noFill/>
          <a:ln>
            <a:noFill/>
          </a:ln>
        </p:spPr>
        <p:txBody>
          <a:bodyPr spcFirstLastPara="1" wrap="square" lIns="91425" tIns="45700" rIns="91425" bIns="45700" anchor="t" anchorCtr="0">
            <a:noAutofit/>
          </a:bodyPr>
          <a:lstStyle/>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Kako bi bio prihvatljiv, korisnik mora ispunjavati sljedeće uvjete:</a:t>
            </a:r>
          </a:p>
          <a:p>
            <a:pPr marL="0" lvl="0" indent="0" algn="just" rtl="0">
              <a:lnSpc>
                <a:spcPct val="94000"/>
              </a:lnSpc>
              <a:spcBef>
                <a:spcPts val="0"/>
              </a:spcBef>
              <a:spcAft>
                <a:spcPts val="0"/>
              </a:spcAft>
              <a:buClr>
                <a:schemeClr val="dk2"/>
              </a:buClr>
              <a:buSzPct val="100000"/>
              <a:buNone/>
            </a:pPr>
            <a:endParaRPr lang="hr-HR" sz="1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3. imati podmirene odnosno uređene financijske obveze prema državnom proračunu Republike Hrvatske</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4. ne smije biti u postupku predstečajne nagodbe, stečaja ili likvidacije sukladno posebnim propisima</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5. ne smije biti u postupku stečaja potrošača sukladno posebnim propisima</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6. ako je korisnik poduzeće mora biti u kategoriji </a:t>
            </a:r>
            <a:r>
              <a:rPr lang="hr-HR" sz="1800" b="1" dirty="0">
                <a:latin typeface="Calibri" panose="020F0502020204030204" pitchFamily="34" charset="0"/>
                <a:ea typeface="Calibri" panose="020F0502020204030204" pitchFamily="34" charset="0"/>
                <a:cs typeface="Calibri" panose="020F0502020204030204" pitchFamily="34" charset="0"/>
              </a:rPr>
              <a:t>mikro</a:t>
            </a:r>
            <a:r>
              <a:rPr lang="hr-HR" sz="1800" dirty="0">
                <a:latin typeface="Calibri" panose="020F0502020204030204" pitchFamily="34" charset="0"/>
                <a:ea typeface="Calibri" panose="020F0502020204030204" pitchFamily="34" charset="0"/>
                <a:cs typeface="Calibri" panose="020F0502020204030204" pitchFamily="34" charset="0"/>
              </a:rPr>
              <a:t>, malih i srednjih poduzeća (MSP)</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7. mora biti upisan u upisnike iz područja poljoprivrede u skladu s nadležnim propisima koji reguliraju to područje i imati ekonomsku veličinu poljoprivrednog gospodarstva (EVPG) od najmanje 3.000 EUR SO. </a:t>
            </a:r>
            <a:r>
              <a:rPr lang="hr-HR" sz="1800" b="1" dirty="0">
                <a:latin typeface="Calibri" panose="020F0502020204030204" pitchFamily="34" charset="0"/>
                <a:ea typeface="Calibri" panose="020F0502020204030204" pitchFamily="34" charset="0"/>
                <a:cs typeface="Calibri" panose="020F0502020204030204" pitchFamily="34" charset="0"/>
              </a:rPr>
              <a:t>U slučaju da korisnik nema EVPG od najmanje 3.000 EUR SO u trenutku podnošenja zahtjeva za potporu, obvezan je navedenu vrijednost dostići najkasnije kod podnošenja konačnog Zahtjeva za isplatu</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8. ne smije biti na listi isključenja Agencije za plaćanja te mu ne smije trajati razdoblje isključenja iz mogućnosti dodjele potpore iz EPFRR za razdoblje 2014. – 2022. i/ili iz EPFRR i/ili EFJP za razdoblje 2023. – 2027.</a:t>
            </a:r>
          </a:p>
          <a:p>
            <a:pPr marL="0" lvl="0" indent="0" algn="just" rtl="0">
              <a:lnSpc>
                <a:spcPct val="94000"/>
              </a:lnSpc>
              <a:spcBef>
                <a:spcPts val="0"/>
              </a:spcBef>
              <a:spcAft>
                <a:spcPts val="0"/>
              </a:spcAft>
              <a:buClr>
                <a:schemeClr val="dk2"/>
              </a:buClr>
              <a:buSzPct val="100000"/>
              <a:buNone/>
            </a:pPr>
            <a:endParaRPr lang="hr-HR" sz="1800" dirty="0">
              <a:latin typeface="Calibri" panose="020F0502020204030204" pitchFamily="34" charset="0"/>
              <a:ea typeface="Calibri" panose="020F0502020204030204" pitchFamily="34" charset="0"/>
              <a:cs typeface="Calibri" panose="020F0502020204030204" pitchFamily="34" charset="0"/>
            </a:endParaRPr>
          </a:p>
        </p:txBody>
      </p:sp>
      <p:sp>
        <p:nvSpPr>
          <p:cNvPr id="171" name="Google Shape;171;p8">
            <a:extLst>
              <a:ext uri="{FF2B5EF4-FFF2-40B4-BE49-F238E27FC236}">
                <a16:creationId xmlns:a16="http://schemas.microsoft.com/office/drawing/2014/main" id="{CE30320B-0206-EDF6-B94F-04C2F7D411CE}"/>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72" name="Google Shape;172;p8">
            <a:extLst>
              <a:ext uri="{FF2B5EF4-FFF2-40B4-BE49-F238E27FC236}">
                <a16:creationId xmlns:a16="http://schemas.microsoft.com/office/drawing/2014/main" id="{0FCDC594-8CA2-FE4F-957E-E1DE7539F7A5}"/>
              </a:ext>
            </a:extLst>
          </p:cNvPr>
          <p:cNvPicPr preferRelativeResize="0"/>
          <p:nvPr/>
        </p:nvPicPr>
        <p:blipFill rotWithShape="1">
          <a:blip r:embed="rId3">
            <a:alphaModFix/>
          </a:blip>
          <a:srcRect/>
          <a:stretch/>
        </p:blipFill>
        <p:spPr>
          <a:xfrm>
            <a:off x="7652208" y="5504783"/>
            <a:ext cx="1280338" cy="1280338"/>
          </a:xfrm>
          <a:prstGeom prst="rect">
            <a:avLst/>
          </a:prstGeom>
          <a:noFill/>
          <a:ln>
            <a:noFill/>
          </a:ln>
        </p:spPr>
      </p:pic>
    </p:spTree>
    <p:extLst>
      <p:ext uri="{BB962C8B-B14F-4D97-AF65-F5344CB8AC3E}">
        <p14:creationId xmlns:p14="http://schemas.microsoft.com/office/powerpoint/2010/main" val="822948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AA9CE48-6AEF-5ADC-66FB-E0B6F8C2E5C6}"/>
              </a:ext>
            </a:extLst>
          </p:cNvPr>
          <p:cNvSpPr>
            <a:spLocks noGrp="1"/>
          </p:cNvSpPr>
          <p:nvPr>
            <p:ph type="title"/>
          </p:nvPr>
        </p:nvSpPr>
        <p:spPr>
          <a:xfrm>
            <a:off x="2457450" y="293370"/>
            <a:ext cx="4537710" cy="697230"/>
          </a:xfrm>
        </p:spPr>
        <p:txBody>
          <a:bodyPr>
            <a:noAutofit/>
          </a:bodyPr>
          <a:lstStyle/>
          <a:p>
            <a:r>
              <a:rPr lang="hr-HR" sz="4800" b="1" dirty="0">
                <a:latin typeface="Calibri" panose="020F0502020204030204" pitchFamily="34" charset="0"/>
                <a:ea typeface="Calibri" panose="020F0502020204030204" pitchFamily="34" charset="0"/>
                <a:cs typeface="Calibri" panose="020F0502020204030204" pitchFamily="34" charset="0"/>
              </a:rPr>
              <a:t>PRAVNI OSNOV</a:t>
            </a:r>
          </a:p>
        </p:txBody>
      </p:sp>
      <p:sp>
        <p:nvSpPr>
          <p:cNvPr id="4" name="Rezervirano mjesto teksta 3">
            <a:extLst>
              <a:ext uri="{FF2B5EF4-FFF2-40B4-BE49-F238E27FC236}">
                <a16:creationId xmlns:a16="http://schemas.microsoft.com/office/drawing/2014/main" id="{145716F3-8B0C-6084-94E6-06F52E26BA8B}"/>
              </a:ext>
            </a:extLst>
          </p:cNvPr>
          <p:cNvSpPr>
            <a:spLocks noGrp="1"/>
          </p:cNvSpPr>
          <p:nvPr>
            <p:ph type="body" idx="1"/>
          </p:nvPr>
        </p:nvSpPr>
        <p:spPr>
          <a:xfrm>
            <a:off x="971550" y="990600"/>
            <a:ext cx="7200900" cy="4438650"/>
          </a:xfrm>
        </p:spPr>
        <p:txBody>
          <a:bodyPr>
            <a:noAutofit/>
          </a:bodyPr>
          <a:lstStyle/>
          <a:p>
            <a:r>
              <a:rPr lang="hr-HR" dirty="0">
                <a:latin typeface="Calibri" panose="020F0502020204030204" pitchFamily="34" charset="0"/>
                <a:ea typeface="Calibri" panose="020F0502020204030204" pitchFamily="34" charset="0"/>
                <a:cs typeface="Calibri" panose="020F0502020204030204" pitchFamily="34" charset="0"/>
              </a:rPr>
              <a:t>Strateški plan Zajedničke poljoprivredne politike Republike Hrvatske 2023.-2027. </a:t>
            </a:r>
          </a:p>
          <a:p>
            <a:r>
              <a:rPr lang="hr-HR" dirty="0">
                <a:latin typeface="Calibri" panose="020F0502020204030204" pitchFamily="34" charset="0"/>
                <a:ea typeface="Calibri" panose="020F0502020204030204" pitchFamily="34" charset="0"/>
                <a:cs typeface="Calibri" panose="020F0502020204030204" pitchFamily="34" charset="0"/>
              </a:rPr>
              <a:t>Pravilnik o provedbi lokalnih razvojnih strategija unutar intervencije 77.06. »Potpora LEADER (CLLD) pristupu« iz Strateškog plana Zajedničke poljoprivredne politike Republike Hrvatske 2023. - 2027. (NN 113/2024 i 79/2025) (dalje u tekstu: Pravilnik)</a:t>
            </a:r>
          </a:p>
          <a:p>
            <a:r>
              <a:rPr lang="hr-HR" dirty="0">
                <a:latin typeface="Calibri" panose="020F0502020204030204" pitchFamily="34" charset="0"/>
                <a:ea typeface="Calibri" panose="020F0502020204030204" pitchFamily="34" charset="0"/>
                <a:cs typeface="Calibri" panose="020F0502020204030204" pitchFamily="34" charset="0"/>
              </a:rPr>
              <a:t>Pravilnik o provedbi intervencije 77.06. »Potpora LEADER (CLLD) pristupu« iz Strateškog plana Zajedničke poljoprivredne politike Republike Hrvatske 2023. – 2027. (NN 69/2023 i 90/2024)</a:t>
            </a:r>
          </a:p>
          <a:p>
            <a:r>
              <a:rPr lang="hr-HR" dirty="0">
                <a:latin typeface="Calibri" panose="020F0502020204030204" pitchFamily="34" charset="0"/>
                <a:ea typeface="Calibri" panose="020F0502020204030204" pitchFamily="34" charset="0"/>
                <a:cs typeface="Calibri" panose="020F0502020204030204" pitchFamily="34" charset="0"/>
              </a:rPr>
              <a:t>Lokalna razvojna strategija LAG-a „Prigorje – Zagorje“ za razdoblje 2023. – 2027. godine – I. izmjena, konačna verzija odobrena od strane Ministarstva poljoprivrede i APPRRR-a</a:t>
            </a:r>
          </a:p>
          <a:p>
            <a:r>
              <a:rPr lang="hr-HR" dirty="0">
                <a:latin typeface="Calibri" panose="020F0502020204030204" pitchFamily="34" charset="0"/>
                <a:ea typeface="Calibri" panose="020F0502020204030204" pitchFamily="34" charset="0"/>
                <a:cs typeface="Calibri" panose="020F0502020204030204" pitchFamily="34" charset="0"/>
              </a:rPr>
              <a:t>Pravilnik za odabir projekata na natječajima LAG-a PRIZAG      za programsko razdoblje 2023.-2027.</a:t>
            </a:r>
          </a:p>
        </p:txBody>
      </p:sp>
      <p:pic>
        <p:nvPicPr>
          <p:cNvPr id="5" name="Slika 4">
            <a:extLst>
              <a:ext uri="{FF2B5EF4-FFF2-40B4-BE49-F238E27FC236}">
                <a16:creationId xmlns:a16="http://schemas.microsoft.com/office/drawing/2014/main" id="{0FBE5F9C-35A5-B7AC-02C7-714A64ACE45E}"/>
              </a:ext>
            </a:extLst>
          </p:cNvPr>
          <p:cNvPicPr>
            <a:picLocks noChangeAspect="1"/>
          </p:cNvPicPr>
          <p:nvPr/>
        </p:nvPicPr>
        <p:blipFill>
          <a:blip r:embed="rId2"/>
          <a:stretch>
            <a:fillRect/>
          </a:stretch>
        </p:blipFill>
        <p:spPr>
          <a:xfrm>
            <a:off x="7680904" y="5486344"/>
            <a:ext cx="1280271" cy="1280271"/>
          </a:xfrm>
          <a:prstGeom prst="rect">
            <a:avLst/>
          </a:prstGeom>
        </p:spPr>
      </p:pic>
    </p:spTree>
    <p:extLst>
      <p:ext uri="{BB962C8B-B14F-4D97-AF65-F5344CB8AC3E}">
        <p14:creationId xmlns:p14="http://schemas.microsoft.com/office/powerpoint/2010/main" val="16181145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8">
          <a:extLst>
            <a:ext uri="{FF2B5EF4-FFF2-40B4-BE49-F238E27FC236}">
              <a16:creationId xmlns:a16="http://schemas.microsoft.com/office/drawing/2014/main" id="{A35E344C-CD44-7ECA-9D63-A0EDD8E9ACD2}"/>
            </a:ext>
          </a:extLst>
        </p:cNvPr>
        <p:cNvGrpSpPr/>
        <p:nvPr/>
      </p:nvGrpSpPr>
      <p:grpSpPr>
        <a:xfrm>
          <a:off x="0" y="0"/>
          <a:ext cx="0" cy="0"/>
          <a:chOff x="0" y="0"/>
          <a:chExt cx="0" cy="0"/>
        </a:xfrm>
      </p:grpSpPr>
      <p:sp>
        <p:nvSpPr>
          <p:cNvPr id="169" name="Google Shape;169;p8">
            <a:extLst>
              <a:ext uri="{FF2B5EF4-FFF2-40B4-BE49-F238E27FC236}">
                <a16:creationId xmlns:a16="http://schemas.microsoft.com/office/drawing/2014/main" id="{63FAFF9B-16DC-DFFF-734B-5746D8EB4394}"/>
              </a:ext>
            </a:extLst>
          </p:cNvPr>
          <p:cNvSpPr txBox="1">
            <a:spLocks noGrp="1"/>
          </p:cNvSpPr>
          <p:nvPr>
            <p:ph type="title"/>
          </p:nvPr>
        </p:nvSpPr>
        <p:spPr>
          <a:xfrm>
            <a:off x="1028700" y="385967"/>
            <a:ext cx="7692390" cy="55129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89000"/>
              </a:lnSpc>
              <a:spcBef>
                <a:spcPts val="0"/>
              </a:spcBef>
              <a:spcAft>
                <a:spcPts val="0"/>
              </a:spcAft>
              <a:buClr>
                <a:schemeClr val="dk2"/>
              </a:buClr>
              <a:buSzPts val="4000"/>
              <a:buFont typeface="Candara"/>
              <a:buNone/>
            </a:pPr>
            <a:r>
              <a:rPr lang="hr-HR" sz="3600" b="1" dirty="0">
                <a:latin typeface="Calibri" panose="020F0502020204030204" pitchFamily="34" charset="0"/>
                <a:ea typeface="Calibri" panose="020F0502020204030204" pitchFamily="34" charset="0"/>
                <a:cs typeface="Calibri" panose="020F0502020204030204" pitchFamily="34" charset="0"/>
                <a:sym typeface="Candara"/>
              </a:rPr>
              <a:t>PRIJAVITELJI S PROJEKTIMA NA DRUGIM NATJEČAJIMA (EU I JAVNI IZVORI U RH)</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170" name="Google Shape;170;p8">
            <a:extLst>
              <a:ext uri="{FF2B5EF4-FFF2-40B4-BE49-F238E27FC236}">
                <a16:creationId xmlns:a16="http://schemas.microsoft.com/office/drawing/2014/main" id="{F94B9FB9-8CC0-1315-42D2-A15DFAD92003}"/>
              </a:ext>
            </a:extLst>
          </p:cNvPr>
          <p:cNvSpPr txBox="1">
            <a:spLocks noGrp="1"/>
          </p:cNvSpPr>
          <p:nvPr>
            <p:ph type="body" idx="1"/>
          </p:nvPr>
        </p:nvSpPr>
        <p:spPr>
          <a:xfrm>
            <a:off x="775008" y="1405890"/>
            <a:ext cx="7946082" cy="4750493"/>
          </a:xfrm>
          <a:prstGeom prst="rect">
            <a:avLst/>
          </a:prstGeom>
          <a:noFill/>
          <a:ln>
            <a:noFill/>
          </a:ln>
        </p:spPr>
        <p:txBody>
          <a:bodyPr spcFirstLastPara="1" wrap="square" lIns="91425" tIns="45700" rIns="91425" bIns="45700" anchor="t" anchorCtr="0">
            <a:noAutofit/>
          </a:bodyPr>
          <a:lstStyle/>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Korisnik neke druge intervencije iz Strateškog plana ZPP-a se može prijaviti na ovaj natječaj, pod uvjetom da ne prijavljuje iste prihvatljive troškove.</a:t>
            </a:r>
          </a:p>
          <a:p>
            <a:pPr marL="0" lvl="0" indent="0" algn="just" rtl="0">
              <a:lnSpc>
                <a:spcPct val="94000"/>
              </a:lnSpc>
              <a:spcBef>
                <a:spcPts val="0"/>
              </a:spcBef>
              <a:spcAft>
                <a:spcPts val="0"/>
              </a:spcAft>
              <a:buClr>
                <a:schemeClr val="dk2"/>
              </a:buClr>
              <a:buSzPct val="100000"/>
              <a:buNone/>
            </a:pPr>
            <a:endParaRPr lang="hr-HR" sz="1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Isti prihvatljivi troškovi ne smiju biti predmet nijednog drugog financiranja iz fondova/instrumenata/sredstava Europske unije.</a:t>
            </a:r>
          </a:p>
          <a:p>
            <a:pPr marL="0" lvl="0" indent="0" algn="just" rtl="0">
              <a:lnSpc>
                <a:spcPct val="94000"/>
              </a:lnSpc>
              <a:spcBef>
                <a:spcPts val="0"/>
              </a:spcBef>
              <a:spcAft>
                <a:spcPts val="0"/>
              </a:spcAft>
              <a:buClr>
                <a:schemeClr val="dk2"/>
              </a:buClr>
              <a:buSzPct val="100000"/>
              <a:buNone/>
            </a:pPr>
            <a:endParaRPr lang="hr-HR" sz="1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Isti projekt može primiti potporu i iz drugih izvora i fondova/instrumenata/sredstava Europske unije samo ako ukupni kumulativni</a:t>
            </a: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iznos potpore dodijeljen u okviru različitih oblika potpore ne premašuje 200.000 EUR te uz izbjegavanje dvostrukog financiranja istih prihvatljivih troškova.</a:t>
            </a:r>
          </a:p>
          <a:p>
            <a:pPr marL="0" lvl="0" indent="0" algn="just" rtl="0">
              <a:lnSpc>
                <a:spcPct val="94000"/>
              </a:lnSpc>
              <a:spcBef>
                <a:spcPts val="0"/>
              </a:spcBef>
              <a:spcAft>
                <a:spcPts val="0"/>
              </a:spcAft>
              <a:buClr>
                <a:schemeClr val="dk2"/>
              </a:buClr>
              <a:buSzPct val="100000"/>
              <a:buNone/>
            </a:pPr>
            <a:endParaRPr lang="hr-HR" sz="1800" dirty="0">
              <a:latin typeface="Calibri" panose="020F0502020204030204" pitchFamily="34" charset="0"/>
              <a:ea typeface="Calibri" panose="020F0502020204030204" pitchFamily="34" charset="0"/>
              <a:cs typeface="Calibri" panose="020F0502020204030204" pitchFamily="34" charset="0"/>
            </a:endParaRPr>
          </a:p>
          <a:p>
            <a:pPr marL="0" lvl="0" indent="0" algn="just" rtl="0">
              <a:lnSpc>
                <a:spcPct val="94000"/>
              </a:lnSpc>
              <a:spcBef>
                <a:spcPts val="0"/>
              </a:spcBef>
              <a:spcAft>
                <a:spcPts val="0"/>
              </a:spcAft>
              <a:buClr>
                <a:schemeClr val="dk2"/>
              </a:buClr>
              <a:buSzPct val="100000"/>
              <a:buNone/>
            </a:pPr>
            <a:r>
              <a:rPr lang="hr-HR" sz="1800" dirty="0">
                <a:latin typeface="Calibri" panose="020F0502020204030204" pitchFamily="34" charset="0"/>
                <a:ea typeface="Calibri" panose="020F0502020204030204" pitchFamily="34" charset="0"/>
                <a:cs typeface="Calibri" panose="020F0502020204030204" pitchFamily="34" charset="0"/>
              </a:rPr>
              <a:t>Ako je neki od prihvatljivih troškova djelomično sufinanciran iz javnih izvora Republike Hrvatske, a iznos javne potpore iz svih javnih izvora, u odnosu na ukupan iznos prihvatljivih troškova, prelazi intenzitet javne potpore ili najviši iznos javne potpore (200.000 EUR), iznos potpore za dodjelu/isplatu se umanjuje na način da iznos javne potpore iz svih javnih izvora ne prelazi intenzitet javne potpore niti najviši iznos javne potpore.</a:t>
            </a:r>
          </a:p>
        </p:txBody>
      </p:sp>
      <p:sp>
        <p:nvSpPr>
          <p:cNvPr id="171" name="Google Shape;171;p8">
            <a:extLst>
              <a:ext uri="{FF2B5EF4-FFF2-40B4-BE49-F238E27FC236}">
                <a16:creationId xmlns:a16="http://schemas.microsoft.com/office/drawing/2014/main" id="{A5EC4B00-1ED8-7A96-4D53-97ABDECD0EED}"/>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72" name="Google Shape;172;p8">
            <a:extLst>
              <a:ext uri="{FF2B5EF4-FFF2-40B4-BE49-F238E27FC236}">
                <a16:creationId xmlns:a16="http://schemas.microsoft.com/office/drawing/2014/main" id="{A80CBE02-87D9-D161-0CAB-F4FB7351A60C}"/>
              </a:ext>
            </a:extLst>
          </p:cNvPr>
          <p:cNvPicPr preferRelativeResize="0"/>
          <p:nvPr/>
        </p:nvPicPr>
        <p:blipFill rotWithShape="1">
          <a:blip r:embed="rId3">
            <a:alphaModFix/>
          </a:blip>
          <a:srcRect/>
          <a:stretch/>
        </p:blipFill>
        <p:spPr>
          <a:xfrm>
            <a:off x="7867274" y="5642011"/>
            <a:ext cx="1068882" cy="1028744"/>
          </a:xfrm>
          <a:prstGeom prst="rect">
            <a:avLst/>
          </a:prstGeom>
          <a:noFill/>
          <a:ln>
            <a:noFill/>
          </a:ln>
        </p:spPr>
      </p:pic>
    </p:spTree>
    <p:extLst>
      <p:ext uri="{BB962C8B-B14F-4D97-AF65-F5344CB8AC3E}">
        <p14:creationId xmlns:p14="http://schemas.microsoft.com/office/powerpoint/2010/main" val="3300117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9"/>
          <p:cNvSpPr txBox="1">
            <a:spLocks noGrp="1"/>
          </p:cNvSpPr>
          <p:nvPr>
            <p:ph type="title"/>
          </p:nvPr>
        </p:nvSpPr>
        <p:spPr>
          <a:xfrm>
            <a:off x="1028700" y="305547"/>
            <a:ext cx="7200900" cy="995566"/>
          </a:xfrm>
          <a:prstGeom prst="rect">
            <a:avLst/>
          </a:prstGeom>
          <a:noFill/>
          <a:ln>
            <a:noFill/>
          </a:ln>
        </p:spPr>
        <p:txBody>
          <a:bodyPr spcFirstLastPara="1" wrap="square" lIns="91425" tIns="45700" rIns="91425" bIns="45700" anchor="t" anchorCtr="0">
            <a:noAutofit/>
          </a:bodyPr>
          <a:lstStyle/>
          <a:p>
            <a:pPr marL="0" lvl="0" indent="0" algn="l" rtl="0">
              <a:lnSpc>
                <a:spcPct val="89000"/>
              </a:lnSpc>
              <a:spcBef>
                <a:spcPts val="0"/>
              </a:spcBef>
              <a:spcAft>
                <a:spcPts val="0"/>
              </a:spcAft>
              <a:buClr>
                <a:schemeClr val="dk2"/>
              </a:buClr>
              <a:buSzPts val="4000"/>
              <a:buFont typeface="Candara"/>
              <a:buNone/>
            </a:pPr>
            <a:r>
              <a:rPr lang="hr-HR" b="1" dirty="0">
                <a:latin typeface="Calibri" panose="020F0502020204030204" pitchFamily="34" charset="0"/>
                <a:ea typeface="Calibri" panose="020F0502020204030204" pitchFamily="34" charset="0"/>
                <a:cs typeface="Calibri" panose="020F0502020204030204" pitchFamily="34" charset="0"/>
                <a:sym typeface="Candara"/>
              </a:rPr>
              <a:t>BROJ ZAHTJEVA ZA POTPORU PO KORISNIKU</a:t>
            </a: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78" name="Google Shape;178;p9"/>
          <p:cNvSpPr txBox="1">
            <a:spLocks noGrp="1"/>
          </p:cNvSpPr>
          <p:nvPr>
            <p:ph type="body" idx="1"/>
          </p:nvPr>
        </p:nvSpPr>
        <p:spPr>
          <a:xfrm>
            <a:off x="1028700" y="1714500"/>
            <a:ext cx="7431732" cy="4366260"/>
          </a:xfrm>
          <a:prstGeom prst="rect">
            <a:avLst/>
          </a:prstGeom>
          <a:noFill/>
          <a:ln>
            <a:noFill/>
          </a:ln>
        </p:spPr>
        <p:txBody>
          <a:bodyPr spcFirstLastPara="1" wrap="square" lIns="91425" tIns="45700" rIns="91425" bIns="45700" anchor="t" anchorCtr="0">
            <a:noAutofit/>
          </a:bodyPr>
          <a:lstStyle/>
          <a:p>
            <a:pPr marL="342900" lvl="0" algn="just" rtl="0">
              <a:lnSpc>
                <a:spcPct val="94000"/>
              </a:lnSpc>
              <a:spcBef>
                <a:spcPts val="0"/>
              </a:spcBef>
              <a:spcAft>
                <a:spcPts val="600"/>
              </a:spcAft>
              <a:buClr>
                <a:schemeClr val="dk2"/>
              </a:buClr>
              <a:buSzPts val="2400"/>
              <a:buFont typeface="Wingdings" panose="05000000000000000000" pitchFamily="2" charset="2"/>
              <a:buChar char="§"/>
            </a:pPr>
            <a:r>
              <a:rPr lang="hr-HR" sz="2400" dirty="0">
                <a:latin typeface="Calibri" panose="020F0502020204030204" pitchFamily="34" charset="0"/>
                <a:ea typeface="Calibri" panose="020F0502020204030204" pitchFamily="34" charset="0"/>
                <a:cs typeface="Calibri" panose="020F0502020204030204" pitchFamily="34" charset="0"/>
                <a:sym typeface="Calibri"/>
              </a:rPr>
              <a:t>Korisnik i njegova partnerska i/ili povezana poduzeća mogu podnijeti </a:t>
            </a:r>
            <a:r>
              <a:rPr lang="hr-HR" sz="2400" b="1" dirty="0">
                <a:latin typeface="Calibri" panose="020F0502020204030204" pitchFamily="34" charset="0"/>
                <a:ea typeface="Calibri" panose="020F0502020204030204" pitchFamily="34" charset="0"/>
                <a:cs typeface="Calibri" panose="020F0502020204030204" pitchFamily="34" charset="0"/>
                <a:sym typeface="Calibri"/>
              </a:rPr>
              <a:t>najviše jedan (1) zahtjev za potporu </a:t>
            </a:r>
            <a:r>
              <a:rPr lang="hr-HR" sz="2400" dirty="0">
                <a:latin typeface="Calibri" panose="020F0502020204030204" pitchFamily="34" charset="0"/>
                <a:ea typeface="Calibri" panose="020F0502020204030204" pitchFamily="34" charset="0"/>
                <a:cs typeface="Calibri" panose="020F0502020204030204" pitchFamily="34" charset="0"/>
                <a:sym typeface="Calibri"/>
              </a:rPr>
              <a:t>unutar ovog Natječaja.</a:t>
            </a:r>
          </a:p>
          <a:p>
            <a:pPr marL="342900" lvl="0" algn="just" rtl="0">
              <a:lnSpc>
                <a:spcPct val="94000"/>
              </a:lnSpc>
              <a:spcBef>
                <a:spcPts val="0"/>
              </a:spcBef>
              <a:spcAft>
                <a:spcPts val="600"/>
              </a:spcAft>
              <a:buClr>
                <a:schemeClr val="dk2"/>
              </a:buClr>
              <a:buSzPts val="2400"/>
              <a:buFont typeface="Wingdings" panose="05000000000000000000" pitchFamily="2" charset="2"/>
              <a:buChar char="§"/>
            </a:pPr>
            <a:endParaRPr lang="hr-HR" sz="2400" dirty="0">
              <a:highlight>
                <a:srgbClr val="FFFF00"/>
              </a:highlight>
              <a:latin typeface="Calibri" panose="020F0502020204030204" pitchFamily="34" charset="0"/>
              <a:ea typeface="Calibri" panose="020F0502020204030204" pitchFamily="34" charset="0"/>
              <a:cs typeface="Calibri" panose="020F0502020204030204" pitchFamily="34" charset="0"/>
              <a:sym typeface="Calibri"/>
            </a:endParaRPr>
          </a:p>
          <a:p>
            <a:pPr marL="342900" lvl="0" algn="just" rtl="0">
              <a:lnSpc>
                <a:spcPct val="94000"/>
              </a:lnSpc>
              <a:spcBef>
                <a:spcPts val="0"/>
              </a:spcBef>
              <a:spcAft>
                <a:spcPts val="600"/>
              </a:spcAft>
              <a:buClr>
                <a:schemeClr val="dk2"/>
              </a:buClr>
              <a:buSzPts val="2400"/>
              <a:buFont typeface="Wingdings" panose="05000000000000000000" pitchFamily="2" charset="2"/>
              <a:buChar char="§"/>
            </a:pPr>
            <a:r>
              <a:rPr lang="hr-HR" sz="2400" dirty="0">
                <a:latin typeface="Calibri" panose="020F0502020204030204" pitchFamily="34" charset="0"/>
                <a:ea typeface="Calibri" panose="020F0502020204030204" pitchFamily="34" charset="0"/>
                <a:cs typeface="Calibri" panose="020F0502020204030204" pitchFamily="34" charset="0"/>
                <a:sym typeface="Calibri"/>
              </a:rPr>
              <a:t>U slučaju podnošenja više zahtjeva za potporu od propisanog unutar ovog Natječaja, u obzir će se uzeti Zahtjev za potporu koji je najranije podnesen, a ostale će se isključiti iz ovog Natječaja.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179" name="Google Shape;179;p9"/>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0" name="Google Shape;180;p9"/>
          <p:cNvPicPr preferRelativeResize="0"/>
          <p:nvPr/>
        </p:nvPicPr>
        <p:blipFill rotWithShape="1">
          <a:blip r:embed="rId3">
            <a:alphaModFix/>
          </a:blip>
          <a:srcRect/>
          <a:stretch/>
        </p:blipFill>
        <p:spPr>
          <a:xfrm>
            <a:off x="7475131" y="5272585"/>
            <a:ext cx="1280338" cy="1280338"/>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1"/>
          <p:cNvSpPr txBox="1">
            <a:spLocks noGrp="1"/>
          </p:cNvSpPr>
          <p:nvPr>
            <p:ph type="title"/>
          </p:nvPr>
        </p:nvSpPr>
        <p:spPr>
          <a:xfrm>
            <a:off x="1028700" y="363716"/>
            <a:ext cx="7200900" cy="104906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PRIHVATLJIVOST PROJEKTA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194" name="Google Shape;194;p11"/>
          <p:cNvSpPr txBox="1">
            <a:spLocks noGrp="1"/>
          </p:cNvSpPr>
          <p:nvPr>
            <p:ph type="body" idx="1"/>
          </p:nvPr>
        </p:nvSpPr>
        <p:spPr>
          <a:xfrm>
            <a:off x="1028700" y="1268730"/>
            <a:ext cx="7863780" cy="4652010"/>
          </a:xfrm>
          <a:prstGeom prst="rect">
            <a:avLst/>
          </a:prstGeom>
          <a:noFill/>
          <a:ln>
            <a:noFill/>
          </a:ln>
        </p:spPr>
        <p:txBody>
          <a:bodyPr spcFirstLastPara="1" wrap="square" lIns="91425" tIns="45700" rIns="91425" bIns="45700" anchor="t" anchorCtr="0">
            <a:normAutofit/>
          </a:bodyPr>
          <a:lstStyle/>
          <a:p>
            <a:pPr marL="384048" lvl="0" indent="-266573" rtl="0">
              <a:lnSpc>
                <a:spcPct val="94000"/>
              </a:lnSpc>
              <a:spcBef>
                <a:spcPts val="120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Kako bi bio prihvatljiv, projekt mora udovoljavati sljedećim uvjetima:</a:t>
            </a:r>
          </a:p>
          <a:p>
            <a:pPr marL="384048" lvl="0" indent="-266573" rtl="0">
              <a:lnSpc>
                <a:spcPct val="94000"/>
              </a:lnSpc>
              <a:spcBef>
                <a:spcPts val="120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1. biti usklađen s ciljevima iz LRS iz Priloga 3. ovog Natječaja</a:t>
            </a:r>
          </a:p>
          <a:p>
            <a:pPr marL="384048" lvl="0" indent="-266573" rtl="0">
              <a:lnSpc>
                <a:spcPct val="94000"/>
              </a:lnSpc>
              <a:spcBef>
                <a:spcPts val="120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2. biti usklađen s jednim ili više specifičnih ciljeva SP ZPP iz Priloga 2. ovog Natječaja</a:t>
            </a:r>
          </a:p>
          <a:p>
            <a:pPr marL="384048" lvl="0" indent="-266573" rtl="0">
              <a:lnSpc>
                <a:spcPct val="94000"/>
              </a:lnSpc>
              <a:spcBef>
                <a:spcPts val="120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3. provoditi se na području LAG-a iz točke 1.2. ovog Natječaja</a:t>
            </a:r>
          </a:p>
          <a:p>
            <a:pPr marL="384048" lvl="0" indent="-266573" rtl="0">
              <a:lnSpc>
                <a:spcPct val="94000"/>
              </a:lnSpc>
              <a:spcBef>
                <a:spcPts val="120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4. projektne aktivnosti moraju direktno utjecati na ostvarenje cilja projekta i biti izravno povezane s provedbom projekta</a:t>
            </a:r>
          </a:p>
          <a:p>
            <a:pPr marL="384048" lvl="0" indent="-266573" rtl="0">
              <a:lnSpc>
                <a:spcPct val="94000"/>
              </a:lnSpc>
              <a:spcBef>
                <a:spcPts val="120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5. cilj projekta mora biti ostvaren</a:t>
            </a:r>
          </a:p>
          <a:p>
            <a:pPr marL="384048" lvl="0" indent="-266573" rtl="0">
              <a:lnSpc>
                <a:spcPct val="94000"/>
              </a:lnSpc>
              <a:spcBef>
                <a:spcPts val="1200"/>
              </a:spcBef>
              <a:spcAft>
                <a:spcPts val="0"/>
              </a:spcAft>
              <a:buClr>
                <a:schemeClr val="dk2"/>
              </a:buClr>
              <a:buSzPct val="100000"/>
              <a:buNone/>
            </a:pP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95" name="Google Shape;195;p11"/>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96" name="Google Shape;196;p11"/>
          <p:cNvPicPr preferRelativeResize="0"/>
          <p:nvPr/>
        </p:nvPicPr>
        <p:blipFill rotWithShape="1">
          <a:blip r:embed="rId3">
            <a:alphaModFix/>
          </a:blip>
          <a:srcRect/>
          <a:stretch/>
        </p:blipFill>
        <p:spPr>
          <a:xfrm>
            <a:off x="7227105" y="5346561"/>
            <a:ext cx="1280338" cy="128033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25A74F20-07D6-7405-97B1-5F9AE6C1D7FD}"/>
            </a:ext>
          </a:extLst>
        </p:cNvPr>
        <p:cNvGrpSpPr/>
        <p:nvPr/>
      </p:nvGrpSpPr>
      <p:grpSpPr>
        <a:xfrm>
          <a:off x="0" y="0"/>
          <a:ext cx="0" cy="0"/>
          <a:chOff x="0" y="0"/>
          <a:chExt cx="0" cy="0"/>
        </a:xfrm>
      </p:grpSpPr>
      <p:sp>
        <p:nvSpPr>
          <p:cNvPr id="193" name="Google Shape;193;p11">
            <a:extLst>
              <a:ext uri="{FF2B5EF4-FFF2-40B4-BE49-F238E27FC236}">
                <a16:creationId xmlns:a16="http://schemas.microsoft.com/office/drawing/2014/main" id="{BEECD95F-B035-C11F-5E7C-143779FD9295}"/>
              </a:ext>
            </a:extLst>
          </p:cNvPr>
          <p:cNvSpPr txBox="1">
            <a:spLocks noGrp="1"/>
          </p:cNvSpPr>
          <p:nvPr>
            <p:ph type="title"/>
          </p:nvPr>
        </p:nvSpPr>
        <p:spPr>
          <a:xfrm>
            <a:off x="1028700" y="363716"/>
            <a:ext cx="7200900" cy="104906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PRIHVATLJIVOST PROJEKTA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194" name="Google Shape;194;p11">
            <a:extLst>
              <a:ext uri="{FF2B5EF4-FFF2-40B4-BE49-F238E27FC236}">
                <a16:creationId xmlns:a16="http://schemas.microsoft.com/office/drawing/2014/main" id="{A14FD454-228F-0FFB-6DD0-DC7D678234DE}"/>
              </a:ext>
            </a:extLst>
          </p:cNvPr>
          <p:cNvSpPr txBox="1">
            <a:spLocks noGrp="1"/>
          </p:cNvSpPr>
          <p:nvPr>
            <p:ph type="body" idx="1"/>
          </p:nvPr>
        </p:nvSpPr>
        <p:spPr>
          <a:xfrm>
            <a:off x="1028700" y="1028700"/>
            <a:ext cx="7863780" cy="4892040"/>
          </a:xfrm>
          <a:prstGeom prst="rect">
            <a:avLst/>
          </a:prstGeom>
          <a:noFill/>
          <a:ln>
            <a:noFill/>
          </a:ln>
        </p:spPr>
        <p:txBody>
          <a:bodyPr spcFirstLastPara="1" wrap="square" lIns="91425" tIns="45700" rIns="91425" bIns="45700" anchor="t" anchorCtr="0">
            <a:normAutofit fontScale="92500" lnSpcReduction="20000"/>
          </a:bodyPr>
          <a:lstStyle/>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6. ukupni iznos projekta ne smije biti veći od 300.000 eura (bez PDV-a)</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7. ukupni iznos javne potpore ne smije biti ispod najniže vrijednosti javne potpore određene ovim Natječajem</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8. biti usklađen s pravilima državne potpore</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9. biti usklađen s europskim i nacionalnim primjenjivim zakonodavstvom koje se odnosi na predmetni projekt</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10. imati izrađenu svu potrebnu dokumentaciju i/ili ishođene sve akte od strane nadležnih upravnih tijela koja se odnosi na predmetno ulaganje sukladno svim primjenjivim propisima koji uređuju ta područja (područje gradnje i prostornog uređenja, zaštite okoliša, voda, šumarstva, obnovljivih izvora energije, veterinarstva i sva ostala primjenjiva područja).</a:t>
            </a:r>
          </a:p>
          <a:p>
            <a:pPr marL="384048" lvl="0" indent="-266573" rtl="0">
              <a:lnSpc>
                <a:spcPct val="94000"/>
              </a:lnSpc>
              <a:spcBef>
                <a:spcPts val="1200"/>
              </a:spcBef>
              <a:spcAft>
                <a:spcPts val="0"/>
              </a:spcAft>
              <a:buClr>
                <a:schemeClr val="dk2"/>
              </a:buClr>
              <a:buSzPct val="100000"/>
              <a:buNone/>
            </a:pP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95" name="Google Shape;195;p11">
            <a:extLst>
              <a:ext uri="{FF2B5EF4-FFF2-40B4-BE49-F238E27FC236}">
                <a16:creationId xmlns:a16="http://schemas.microsoft.com/office/drawing/2014/main" id="{7009ECB8-C054-B2A9-84D8-D426940B8132}"/>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96" name="Google Shape;196;p11">
            <a:extLst>
              <a:ext uri="{FF2B5EF4-FFF2-40B4-BE49-F238E27FC236}">
                <a16:creationId xmlns:a16="http://schemas.microsoft.com/office/drawing/2014/main" id="{7BD72109-9831-E533-A78E-8268717A22AD}"/>
              </a:ext>
            </a:extLst>
          </p:cNvPr>
          <p:cNvPicPr preferRelativeResize="0"/>
          <p:nvPr/>
        </p:nvPicPr>
        <p:blipFill rotWithShape="1">
          <a:blip r:embed="rId3">
            <a:alphaModFix/>
          </a:blip>
          <a:srcRect/>
          <a:stretch/>
        </p:blipFill>
        <p:spPr>
          <a:xfrm>
            <a:off x="7227105" y="5346561"/>
            <a:ext cx="1280338" cy="1280338"/>
          </a:xfrm>
          <a:prstGeom prst="rect">
            <a:avLst/>
          </a:prstGeom>
          <a:noFill/>
          <a:ln>
            <a:noFill/>
          </a:ln>
        </p:spPr>
      </p:pic>
    </p:spTree>
    <p:extLst>
      <p:ext uri="{BB962C8B-B14F-4D97-AF65-F5344CB8AC3E}">
        <p14:creationId xmlns:p14="http://schemas.microsoft.com/office/powerpoint/2010/main" val="4153344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41B34EB5-D7FA-BA3E-053A-DBE7A761906D}"/>
            </a:ext>
          </a:extLst>
        </p:cNvPr>
        <p:cNvGrpSpPr/>
        <p:nvPr/>
      </p:nvGrpSpPr>
      <p:grpSpPr>
        <a:xfrm>
          <a:off x="0" y="0"/>
          <a:ext cx="0" cy="0"/>
          <a:chOff x="0" y="0"/>
          <a:chExt cx="0" cy="0"/>
        </a:xfrm>
      </p:grpSpPr>
      <p:sp>
        <p:nvSpPr>
          <p:cNvPr id="193" name="Google Shape;193;p11">
            <a:extLst>
              <a:ext uri="{FF2B5EF4-FFF2-40B4-BE49-F238E27FC236}">
                <a16:creationId xmlns:a16="http://schemas.microsoft.com/office/drawing/2014/main" id="{CB564073-36A3-86D4-6F66-F6D4D4E4F0EF}"/>
              </a:ext>
            </a:extLst>
          </p:cNvPr>
          <p:cNvSpPr txBox="1">
            <a:spLocks noGrp="1"/>
          </p:cNvSpPr>
          <p:nvPr>
            <p:ph type="title"/>
          </p:nvPr>
        </p:nvSpPr>
        <p:spPr>
          <a:xfrm>
            <a:off x="1028700" y="363716"/>
            <a:ext cx="7200900" cy="104906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PRIHVATLJIVOST PROJEKTA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194" name="Google Shape;194;p11">
            <a:extLst>
              <a:ext uri="{FF2B5EF4-FFF2-40B4-BE49-F238E27FC236}">
                <a16:creationId xmlns:a16="http://schemas.microsoft.com/office/drawing/2014/main" id="{95C130AF-BC3F-1A97-9764-E9D5C85A31D1}"/>
              </a:ext>
            </a:extLst>
          </p:cNvPr>
          <p:cNvSpPr txBox="1">
            <a:spLocks noGrp="1"/>
          </p:cNvSpPr>
          <p:nvPr>
            <p:ph type="body" idx="1"/>
          </p:nvPr>
        </p:nvSpPr>
        <p:spPr>
          <a:xfrm>
            <a:off x="1028700" y="1040130"/>
            <a:ext cx="7863780" cy="4880610"/>
          </a:xfrm>
          <a:prstGeom prst="rect">
            <a:avLst/>
          </a:prstGeom>
          <a:noFill/>
          <a:ln>
            <a:noFill/>
          </a:ln>
        </p:spPr>
        <p:txBody>
          <a:bodyPr spcFirstLastPara="1" wrap="square" lIns="91425" tIns="45700" rIns="91425" bIns="45700" anchor="t" anchorCtr="0">
            <a:normAutofit fontScale="92500" lnSpcReduction="20000"/>
          </a:bodyPr>
          <a:lstStyle/>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Iznimno, u slučaju da korisnik u trenutku podnošenja zahtjeva za potporu na ovaj Natječaj nema ishođene akte od strane nadležnih upravnih tijela, u skladu s prilogom I. ovog Natječaja, koji se odnose na predmetno ulaganje sukladno svim primjenjivim propisima koji uređuju ta područja, obvezan je iste ishoditi i dostaviti najkasnije tijekom postupka dodjele sredstava u Agenciju za plaćanja.</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11. korisnik mora biti vlasnik nekretnine koja je predmet ulaganja ili dokazati pravni interes nad nekretninom koja je predmet ulaganja</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12. građevina koja je predmet ulaganja mora biti postojeća (legalna) u skladu s propisima kojima se uređuje gradnja</a:t>
            </a:r>
          </a:p>
          <a:p>
            <a:pPr marL="384048" lvl="0" indent="-266573" rtl="0">
              <a:lnSpc>
                <a:spcPct val="94000"/>
              </a:lnSpc>
              <a:spcBef>
                <a:spcPts val="1200"/>
              </a:spcBef>
              <a:spcAft>
                <a:spcPts val="0"/>
              </a:spcAft>
              <a:buClr>
                <a:schemeClr val="dk2"/>
              </a:buClr>
              <a:buSzPct val="100000"/>
              <a:buNone/>
            </a:pPr>
            <a:r>
              <a:rPr lang="hr-HR" sz="2600" dirty="0">
                <a:latin typeface="Calibri" panose="020F0502020204030204" pitchFamily="34" charset="0"/>
                <a:ea typeface="Calibri" panose="020F0502020204030204" pitchFamily="34" charset="0"/>
                <a:cs typeface="Calibri" panose="020F0502020204030204" pitchFamily="34" charset="0"/>
              </a:rPr>
              <a:t>13. odnositi se na proizvodnju </a:t>
            </a:r>
            <a:r>
              <a:rPr lang="hr-HR" sz="2600" b="1" dirty="0">
                <a:latin typeface="Calibri" panose="020F0502020204030204" pitchFamily="34" charset="0"/>
                <a:ea typeface="Calibri" panose="020F0502020204030204" pitchFamily="34" charset="0"/>
                <a:cs typeface="Calibri" panose="020F0502020204030204" pitchFamily="34" charset="0"/>
              </a:rPr>
              <a:t>primarnih poljoprivrednih proizvoda iz Priloga I. Ugovora</a:t>
            </a:r>
            <a:endParaRPr b="1" dirty="0">
              <a:latin typeface="Calibri" panose="020F0502020204030204" pitchFamily="34" charset="0"/>
              <a:ea typeface="Calibri" panose="020F0502020204030204" pitchFamily="34" charset="0"/>
              <a:cs typeface="Calibri" panose="020F0502020204030204" pitchFamily="34" charset="0"/>
            </a:endParaRPr>
          </a:p>
        </p:txBody>
      </p:sp>
      <p:sp>
        <p:nvSpPr>
          <p:cNvPr id="195" name="Google Shape;195;p11">
            <a:extLst>
              <a:ext uri="{FF2B5EF4-FFF2-40B4-BE49-F238E27FC236}">
                <a16:creationId xmlns:a16="http://schemas.microsoft.com/office/drawing/2014/main" id="{12E669D9-B387-AE9B-0DAC-3C6D6E4C6296}"/>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96" name="Google Shape;196;p11">
            <a:extLst>
              <a:ext uri="{FF2B5EF4-FFF2-40B4-BE49-F238E27FC236}">
                <a16:creationId xmlns:a16="http://schemas.microsoft.com/office/drawing/2014/main" id="{5B75D9EB-F2CD-EE53-E3D3-66021B6D5506}"/>
              </a:ext>
            </a:extLst>
          </p:cNvPr>
          <p:cNvPicPr preferRelativeResize="0"/>
          <p:nvPr/>
        </p:nvPicPr>
        <p:blipFill rotWithShape="1">
          <a:blip r:embed="rId3">
            <a:alphaModFix/>
          </a:blip>
          <a:srcRect/>
          <a:stretch/>
        </p:blipFill>
        <p:spPr>
          <a:xfrm>
            <a:off x="7227105" y="5346561"/>
            <a:ext cx="1280338" cy="1280338"/>
          </a:xfrm>
          <a:prstGeom prst="rect">
            <a:avLst/>
          </a:prstGeom>
          <a:noFill/>
          <a:ln>
            <a:noFill/>
          </a:ln>
        </p:spPr>
      </p:pic>
    </p:spTree>
    <p:extLst>
      <p:ext uri="{BB962C8B-B14F-4D97-AF65-F5344CB8AC3E}">
        <p14:creationId xmlns:p14="http://schemas.microsoft.com/office/powerpoint/2010/main" val="1561702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B57F1EF8-826A-351E-D452-4675B46F2FC7}"/>
            </a:ext>
          </a:extLst>
        </p:cNvPr>
        <p:cNvGrpSpPr/>
        <p:nvPr/>
      </p:nvGrpSpPr>
      <p:grpSpPr>
        <a:xfrm>
          <a:off x="0" y="0"/>
          <a:ext cx="0" cy="0"/>
          <a:chOff x="0" y="0"/>
          <a:chExt cx="0" cy="0"/>
        </a:xfrm>
      </p:grpSpPr>
      <p:sp>
        <p:nvSpPr>
          <p:cNvPr id="193" name="Google Shape;193;p11">
            <a:extLst>
              <a:ext uri="{FF2B5EF4-FFF2-40B4-BE49-F238E27FC236}">
                <a16:creationId xmlns:a16="http://schemas.microsoft.com/office/drawing/2014/main" id="{0CC38A9D-0F0D-5E23-1D4B-5704306ADFC4}"/>
              </a:ext>
            </a:extLst>
          </p:cNvPr>
          <p:cNvSpPr txBox="1">
            <a:spLocks noGrp="1"/>
          </p:cNvSpPr>
          <p:nvPr>
            <p:ph type="title"/>
          </p:nvPr>
        </p:nvSpPr>
        <p:spPr>
          <a:xfrm>
            <a:off x="1028700" y="363716"/>
            <a:ext cx="7200900" cy="104906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PRIHVATLJIVOST PROJEKTA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194" name="Google Shape;194;p11">
            <a:extLst>
              <a:ext uri="{FF2B5EF4-FFF2-40B4-BE49-F238E27FC236}">
                <a16:creationId xmlns:a16="http://schemas.microsoft.com/office/drawing/2014/main" id="{5AB5D66A-4B70-2623-71D1-5165890104F5}"/>
              </a:ext>
            </a:extLst>
          </p:cNvPr>
          <p:cNvSpPr txBox="1">
            <a:spLocks noGrp="1"/>
          </p:cNvSpPr>
          <p:nvPr>
            <p:ph type="body" idx="1"/>
          </p:nvPr>
        </p:nvSpPr>
        <p:spPr>
          <a:xfrm>
            <a:off x="1028700" y="994410"/>
            <a:ext cx="7863780" cy="5212080"/>
          </a:xfrm>
          <a:prstGeom prst="rect">
            <a:avLst/>
          </a:prstGeom>
          <a:noFill/>
          <a:ln>
            <a:noFill/>
          </a:ln>
        </p:spPr>
        <p:txBody>
          <a:bodyPr spcFirstLastPara="1" wrap="square" lIns="91425" tIns="45700" rIns="91425" bIns="45700" anchor="t" anchorCtr="0">
            <a:noAutofit/>
          </a:bodyPr>
          <a:lstStyle/>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14. odnositi se na preradu proizvoda primarne poljoprivredne proizvodnje koji su navedeni u </a:t>
            </a:r>
            <a:r>
              <a:rPr lang="hr-HR" b="1" dirty="0">
                <a:latin typeface="Calibri" panose="020F0502020204030204" pitchFamily="34" charset="0"/>
                <a:ea typeface="Calibri" panose="020F0502020204030204" pitchFamily="34" charset="0"/>
                <a:cs typeface="Calibri" panose="020F0502020204030204" pitchFamily="34" charset="0"/>
              </a:rPr>
              <a:t>Prilogu I. Ugovora</a:t>
            </a:r>
            <a:r>
              <a:rPr lang="hr-HR" dirty="0">
                <a:latin typeface="Calibri" panose="020F0502020204030204" pitchFamily="34" charset="0"/>
                <a:ea typeface="Calibri" panose="020F0502020204030204" pitchFamily="34" charset="0"/>
                <a:cs typeface="Calibri" panose="020F0502020204030204" pitchFamily="34" charset="0"/>
              </a:rPr>
              <a:t> te izlazni proizvod mora biti poljoprivredni proizvod iz </a:t>
            </a:r>
            <a:r>
              <a:rPr lang="hr-HR" b="1" dirty="0">
                <a:latin typeface="Calibri" panose="020F0502020204030204" pitchFamily="34" charset="0"/>
                <a:ea typeface="Calibri" panose="020F0502020204030204" pitchFamily="34" charset="0"/>
                <a:cs typeface="Calibri" panose="020F0502020204030204" pitchFamily="34" charset="0"/>
              </a:rPr>
              <a:t>Priloga I. Ugovora</a:t>
            </a:r>
          </a:p>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15. ako se ulaganje sastoji od navodnjavanja:</a:t>
            </a:r>
          </a:p>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 mora na odgovarajući način biti usklađen s </a:t>
            </a:r>
            <a:r>
              <a:rPr lang="hr-HR" dirty="0" err="1">
                <a:latin typeface="Calibri" panose="020F0502020204030204" pitchFamily="34" charset="0"/>
                <a:ea typeface="Calibri" panose="020F0502020204030204" pitchFamily="34" charset="0"/>
                <a:cs typeface="Calibri" panose="020F0502020204030204" pitchFamily="34" charset="0"/>
              </a:rPr>
              <a:t>postupovnim</a:t>
            </a:r>
            <a:r>
              <a:rPr lang="hr-HR" dirty="0">
                <a:latin typeface="Calibri" panose="020F0502020204030204" pitchFamily="34" charset="0"/>
                <a:ea typeface="Calibri" panose="020F0502020204030204" pitchFamily="34" charset="0"/>
                <a:cs typeface="Calibri" panose="020F0502020204030204" pitchFamily="34" charset="0"/>
              </a:rPr>
              <a:t> pravilima propisa koji uređuju provedbu intervencije „73.10. Potpora za ulaganja u primarnu poljoprivrednu proizvodnju“ iz Strateškog plana</a:t>
            </a:r>
          </a:p>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 navodnjavanje ne smije biti jedina projektna aktivnost, već mora biti dio projekta</a:t>
            </a:r>
          </a:p>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 mora se odnositi isključivo na nove sustave</a:t>
            </a:r>
          </a:p>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16. nije namijenjen usklađivanju sa standardima Europske unije, osim:</a:t>
            </a:r>
          </a:p>
          <a:p>
            <a:pPr marL="384048" lvl="0" indent="-266573" rtl="0">
              <a:lnSpc>
                <a:spcPct val="94000"/>
              </a:lnSpc>
              <a:spcBef>
                <a:spcPts val="1200"/>
              </a:spcBef>
              <a:spcAft>
                <a:spcPts val="0"/>
              </a:spcAft>
              <a:buClr>
                <a:schemeClr val="dk2"/>
              </a:buClr>
              <a:buSzPct val="100000"/>
              <a:buNone/>
            </a:pPr>
            <a:r>
              <a:rPr lang="hr-HR" dirty="0">
                <a:latin typeface="Calibri" panose="020F0502020204030204" pitchFamily="34" charset="0"/>
                <a:ea typeface="Calibri" panose="020F0502020204030204" pitchFamily="34" charset="0"/>
                <a:cs typeface="Calibri" panose="020F0502020204030204" pitchFamily="34" charset="0"/>
              </a:rPr>
              <a:t>− ako zakonodavstvo Europske unije nametne nove standarde, korisnik može podnijeti zahtjev za potporu za dostizanje tih standarda unutar najviše 24 mjeseca od dana kada su oni postali obvezni za poljoprivredno gospodarstvo</a:t>
            </a: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95" name="Google Shape;195;p11">
            <a:extLst>
              <a:ext uri="{FF2B5EF4-FFF2-40B4-BE49-F238E27FC236}">
                <a16:creationId xmlns:a16="http://schemas.microsoft.com/office/drawing/2014/main" id="{60D62B58-A79B-4965-1151-723B10111DC3}"/>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96" name="Google Shape;196;p11">
            <a:extLst>
              <a:ext uri="{FF2B5EF4-FFF2-40B4-BE49-F238E27FC236}">
                <a16:creationId xmlns:a16="http://schemas.microsoft.com/office/drawing/2014/main" id="{F4542407-616F-7CDD-645B-72758FF78053}"/>
              </a:ext>
            </a:extLst>
          </p:cNvPr>
          <p:cNvPicPr preferRelativeResize="0"/>
          <p:nvPr/>
        </p:nvPicPr>
        <p:blipFill rotWithShape="1">
          <a:blip r:embed="rId3">
            <a:alphaModFix/>
          </a:blip>
          <a:srcRect/>
          <a:stretch/>
        </p:blipFill>
        <p:spPr>
          <a:xfrm>
            <a:off x="7817971" y="5838297"/>
            <a:ext cx="1074509" cy="998887"/>
          </a:xfrm>
          <a:prstGeom prst="rect">
            <a:avLst/>
          </a:prstGeom>
          <a:noFill/>
          <a:ln>
            <a:noFill/>
          </a:ln>
        </p:spPr>
      </p:pic>
    </p:spTree>
    <p:extLst>
      <p:ext uri="{BB962C8B-B14F-4D97-AF65-F5344CB8AC3E}">
        <p14:creationId xmlns:p14="http://schemas.microsoft.com/office/powerpoint/2010/main" val="3410126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92">
          <a:extLst>
            <a:ext uri="{FF2B5EF4-FFF2-40B4-BE49-F238E27FC236}">
              <a16:creationId xmlns:a16="http://schemas.microsoft.com/office/drawing/2014/main" id="{6A07938B-6D72-029C-D183-FE75BAFACB27}"/>
            </a:ext>
          </a:extLst>
        </p:cNvPr>
        <p:cNvGrpSpPr/>
        <p:nvPr/>
      </p:nvGrpSpPr>
      <p:grpSpPr>
        <a:xfrm>
          <a:off x="0" y="0"/>
          <a:ext cx="0" cy="0"/>
          <a:chOff x="0" y="0"/>
          <a:chExt cx="0" cy="0"/>
        </a:xfrm>
      </p:grpSpPr>
      <p:sp>
        <p:nvSpPr>
          <p:cNvPr id="193" name="Google Shape;193;p11">
            <a:extLst>
              <a:ext uri="{FF2B5EF4-FFF2-40B4-BE49-F238E27FC236}">
                <a16:creationId xmlns:a16="http://schemas.microsoft.com/office/drawing/2014/main" id="{0B112A8F-2491-C679-9FD1-03B4A6E2AB2F}"/>
              </a:ext>
            </a:extLst>
          </p:cNvPr>
          <p:cNvSpPr txBox="1">
            <a:spLocks noGrp="1"/>
          </p:cNvSpPr>
          <p:nvPr>
            <p:ph type="title"/>
          </p:nvPr>
        </p:nvSpPr>
        <p:spPr>
          <a:xfrm>
            <a:off x="1028700" y="205740"/>
            <a:ext cx="7200900" cy="685800"/>
          </a:xfrm>
          <a:prstGeom prst="rect">
            <a:avLst/>
          </a:prstGeom>
          <a:noFill/>
          <a:ln>
            <a:noFill/>
          </a:ln>
        </p:spPr>
        <p:txBody>
          <a:bodyPr spcFirstLastPara="1" wrap="square" lIns="91425" tIns="45700" rIns="91425" bIns="45700" anchor="t" anchorCtr="0">
            <a:normAutofit/>
          </a:bodyPr>
          <a:lstStyle/>
          <a:p>
            <a:pPr marL="0" lvl="0" indent="0" algn="ctr" rtl="0">
              <a:lnSpc>
                <a:spcPct val="89000"/>
              </a:lnSpc>
              <a:spcBef>
                <a:spcPts val="0"/>
              </a:spcBef>
              <a:spcAft>
                <a:spcPts val="0"/>
              </a:spcAft>
              <a:buClr>
                <a:schemeClr val="dk2"/>
              </a:buClr>
              <a:buSzPts val="4400"/>
              <a:buFont typeface="Libre Franklin"/>
              <a:buNone/>
            </a:pPr>
            <a:r>
              <a:rPr lang="hr-HR" sz="3600" b="1" dirty="0">
                <a:latin typeface="Calibri" panose="020F0502020204030204" pitchFamily="34" charset="0"/>
                <a:ea typeface="Calibri" panose="020F0502020204030204" pitchFamily="34" charset="0"/>
                <a:cs typeface="Calibri" panose="020F0502020204030204" pitchFamily="34" charset="0"/>
              </a:rPr>
              <a:t>Pojašnjenje spomenutih pojmova</a:t>
            </a:r>
            <a:endParaRPr sz="3600" b="1" dirty="0">
              <a:latin typeface="Calibri" panose="020F0502020204030204" pitchFamily="34" charset="0"/>
              <a:ea typeface="Calibri" panose="020F0502020204030204" pitchFamily="34" charset="0"/>
              <a:cs typeface="Calibri" panose="020F0502020204030204" pitchFamily="34" charset="0"/>
            </a:endParaRPr>
          </a:p>
        </p:txBody>
      </p:sp>
      <p:sp>
        <p:nvSpPr>
          <p:cNvPr id="194" name="Google Shape;194;p11">
            <a:extLst>
              <a:ext uri="{FF2B5EF4-FFF2-40B4-BE49-F238E27FC236}">
                <a16:creationId xmlns:a16="http://schemas.microsoft.com/office/drawing/2014/main" id="{1E17E5C6-D82C-B0FD-6645-FE282E6C7C6E}"/>
              </a:ext>
            </a:extLst>
          </p:cNvPr>
          <p:cNvSpPr txBox="1">
            <a:spLocks noGrp="1"/>
          </p:cNvSpPr>
          <p:nvPr>
            <p:ph type="body" idx="1"/>
          </p:nvPr>
        </p:nvSpPr>
        <p:spPr>
          <a:xfrm>
            <a:off x="1028700" y="640080"/>
            <a:ext cx="7863780" cy="5566410"/>
          </a:xfrm>
          <a:prstGeom prst="rect">
            <a:avLst/>
          </a:prstGeom>
          <a:noFill/>
          <a:ln>
            <a:noFill/>
          </a:ln>
        </p:spPr>
        <p:txBody>
          <a:bodyPr spcFirstLastPara="1" wrap="square" lIns="91425" tIns="45700" rIns="91425" bIns="45700" anchor="t" anchorCtr="0">
            <a:noAutofit/>
          </a:bodyPr>
          <a:lstStyle/>
          <a:p>
            <a:pPr marL="384048" lvl="0" indent="-266573" rtl="0">
              <a:lnSpc>
                <a:spcPct val="94000"/>
              </a:lnSpc>
              <a:spcBef>
                <a:spcPts val="1200"/>
              </a:spcBef>
              <a:spcAft>
                <a:spcPts val="0"/>
              </a:spcAft>
              <a:buClr>
                <a:schemeClr val="dk2"/>
              </a:buClr>
              <a:buSzPct val="100000"/>
              <a:buNone/>
            </a:pPr>
            <a:r>
              <a:rPr lang="hr-HR" sz="2400" b="1" dirty="0">
                <a:latin typeface="Calibri" panose="020F0502020204030204" pitchFamily="34" charset="0"/>
                <a:ea typeface="Calibri" panose="020F0502020204030204" pitchFamily="34" charset="0"/>
                <a:cs typeface="Calibri" panose="020F0502020204030204" pitchFamily="34" charset="0"/>
              </a:rPr>
              <a:t>Prilog I. Ugovora </a:t>
            </a:r>
            <a:r>
              <a:rPr lang="hr-HR" sz="2400" dirty="0">
                <a:latin typeface="Calibri" panose="020F0502020204030204" pitchFamily="34" charset="0"/>
                <a:ea typeface="Calibri" panose="020F0502020204030204" pitchFamily="34" charset="0"/>
                <a:cs typeface="Calibri" panose="020F0502020204030204" pitchFamily="34" charset="0"/>
              </a:rPr>
              <a:t>- Prilog I. Ugovoru o Europskoj uniji odnosno popis iz članka 38. Ugovora o funkcioniranju Europske unije (SL C 202 (2016)) na kojemu se nalaze poljoprivredni proizvodi, osim proizvoda ribarstva kao i proizvodnje pamuka i kulture kratkih ophodnji</a:t>
            </a:r>
          </a:p>
          <a:p>
            <a:pPr marL="384048" lvl="0" indent="-266573" rtl="0">
              <a:lnSpc>
                <a:spcPct val="94000"/>
              </a:lnSpc>
              <a:spcBef>
                <a:spcPts val="1200"/>
              </a:spcBef>
              <a:spcAft>
                <a:spcPts val="0"/>
              </a:spcAft>
              <a:buClr>
                <a:schemeClr val="dk2"/>
              </a:buClr>
              <a:buSzPct val="100000"/>
              <a:buNone/>
            </a:pPr>
            <a:r>
              <a:rPr lang="hr-HR" sz="2400" b="1" dirty="0">
                <a:latin typeface="Calibri" panose="020F0502020204030204" pitchFamily="34" charset="0"/>
                <a:ea typeface="Calibri" panose="020F0502020204030204" pitchFamily="34" charset="0"/>
                <a:cs typeface="Calibri" panose="020F0502020204030204" pitchFamily="34" charset="0"/>
              </a:rPr>
              <a:t>Primarna poljoprivredna proizvodnja </a:t>
            </a:r>
            <a:r>
              <a:rPr lang="hr-HR" sz="2400" dirty="0">
                <a:latin typeface="Calibri" panose="020F0502020204030204" pitchFamily="34" charset="0"/>
                <a:ea typeface="Calibri" panose="020F0502020204030204" pitchFamily="34" charset="0"/>
                <a:cs typeface="Calibri" panose="020F0502020204030204" pitchFamily="34" charset="0"/>
              </a:rPr>
              <a:t>- primarna poljoprivredna proizvodnja je proizvodnja proizvoda </a:t>
            </a:r>
            <a:r>
              <a:rPr lang="hr-HR" sz="2400" dirty="0" err="1">
                <a:latin typeface="Calibri" panose="020F0502020204030204" pitchFamily="34" charset="0"/>
                <a:ea typeface="Calibri" panose="020F0502020204030204" pitchFamily="34" charset="0"/>
                <a:cs typeface="Calibri" panose="020F0502020204030204" pitchFamily="34" charset="0"/>
              </a:rPr>
              <a:t>bilinogojstva</a:t>
            </a:r>
            <a:r>
              <a:rPr lang="hr-HR" sz="2400" dirty="0">
                <a:latin typeface="Calibri" panose="020F0502020204030204" pitchFamily="34" charset="0"/>
                <a:ea typeface="Calibri" panose="020F0502020204030204" pitchFamily="34" charset="0"/>
                <a:cs typeface="Calibri" panose="020F0502020204030204" pitchFamily="34" charset="0"/>
              </a:rPr>
              <a:t> ili stočarstva navedenih u Prilogu I. Ugovora o funkcioniranju Europske unije </a:t>
            </a:r>
            <a:r>
              <a:rPr lang="hr-HR" sz="2400" b="1" dirty="0">
                <a:latin typeface="Calibri" panose="020F0502020204030204" pitchFamily="34" charset="0"/>
                <a:ea typeface="Calibri" panose="020F0502020204030204" pitchFamily="34" charset="0"/>
                <a:cs typeface="Calibri" panose="020F0502020204030204" pitchFamily="34" charset="0"/>
              </a:rPr>
              <a:t>bez obavljanja dodatnih radnji kojima bi se promijenila priroda tih proizvoda</a:t>
            </a:r>
          </a:p>
          <a:p>
            <a:pPr marL="384048" lvl="0" indent="-266573" rtl="0">
              <a:lnSpc>
                <a:spcPct val="94000"/>
              </a:lnSpc>
              <a:spcBef>
                <a:spcPts val="1200"/>
              </a:spcBef>
              <a:spcAft>
                <a:spcPts val="0"/>
              </a:spcAft>
              <a:buClr>
                <a:schemeClr val="dk2"/>
              </a:buClr>
              <a:buSzPct val="100000"/>
              <a:buNone/>
            </a:pPr>
            <a:r>
              <a:rPr lang="hr-HR" sz="2400" b="1" dirty="0">
                <a:latin typeface="Calibri" panose="020F0502020204030204" pitchFamily="34" charset="0"/>
                <a:ea typeface="Calibri" panose="020F0502020204030204" pitchFamily="34" charset="0"/>
                <a:cs typeface="Calibri" panose="020F0502020204030204" pitchFamily="34" charset="0"/>
              </a:rPr>
              <a:t>Prerada poljoprivrednih proizvoda </a:t>
            </a:r>
            <a:r>
              <a:rPr lang="hr-HR" sz="2400" dirty="0">
                <a:latin typeface="Calibri" panose="020F0502020204030204" pitchFamily="34" charset="0"/>
                <a:ea typeface="Calibri" panose="020F0502020204030204" pitchFamily="34" charset="0"/>
                <a:cs typeface="Calibri" panose="020F0502020204030204" pitchFamily="34" charset="0"/>
              </a:rPr>
              <a:t>je svako djelovanje na poljoprivrednom proizvodu čiji je rezultat proizvod koji je i sam poljoprivredni proizvod, osim djelatnosti na poljoprivrednim dobrima koje su prijeko potrebne             za pripremu životinjskih ili biljnih proizvoda za                prvu prodaju</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195" name="Google Shape;195;p11">
            <a:extLst>
              <a:ext uri="{FF2B5EF4-FFF2-40B4-BE49-F238E27FC236}">
                <a16:creationId xmlns:a16="http://schemas.microsoft.com/office/drawing/2014/main" id="{A35CACE6-E2E9-7764-BE89-6BB0EFC66C5D}"/>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96" name="Google Shape;196;p11">
            <a:extLst>
              <a:ext uri="{FF2B5EF4-FFF2-40B4-BE49-F238E27FC236}">
                <a16:creationId xmlns:a16="http://schemas.microsoft.com/office/drawing/2014/main" id="{70F580F0-5B4B-B825-8D7D-90310143BB31}"/>
              </a:ext>
            </a:extLst>
          </p:cNvPr>
          <p:cNvPicPr preferRelativeResize="0"/>
          <p:nvPr/>
        </p:nvPicPr>
        <p:blipFill rotWithShape="1">
          <a:blip r:embed="rId3">
            <a:alphaModFix/>
          </a:blip>
          <a:srcRect/>
          <a:stretch/>
        </p:blipFill>
        <p:spPr>
          <a:xfrm>
            <a:off x="7715012" y="5449431"/>
            <a:ext cx="1280338" cy="1191399"/>
          </a:xfrm>
          <a:prstGeom prst="rect">
            <a:avLst/>
          </a:prstGeom>
          <a:noFill/>
          <a:ln>
            <a:noFill/>
          </a:ln>
        </p:spPr>
      </p:pic>
    </p:spTree>
    <p:extLst>
      <p:ext uri="{BB962C8B-B14F-4D97-AF65-F5344CB8AC3E}">
        <p14:creationId xmlns:p14="http://schemas.microsoft.com/office/powerpoint/2010/main" val="3507020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3"/>
          <p:cNvSpPr txBox="1">
            <a:spLocks noGrp="1"/>
          </p:cNvSpPr>
          <p:nvPr>
            <p:ph type="title"/>
          </p:nvPr>
        </p:nvSpPr>
        <p:spPr>
          <a:xfrm>
            <a:off x="1028700" y="685800"/>
            <a:ext cx="7200900" cy="9430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PRIHVATLJIVE AKTIVNOSTI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10" name="Google Shape;210;p13"/>
          <p:cNvSpPr txBox="1">
            <a:spLocks noGrp="1"/>
          </p:cNvSpPr>
          <p:nvPr>
            <p:ph type="body" idx="1"/>
          </p:nvPr>
        </p:nvSpPr>
        <p:spPr>
          <a:xfrm>
            <a:off x="1223011" y="1520190"/>
            <a:ext cx="7463790" cy="465201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Potpora se dodjeljuje u obliku bespovratnih financijskih sredstava za sljedeće prihvatljive aktivnosti </a:t>
            </a:r>
            <a:r>
              <a:rPr lang="hr-HR" sz="2400" b="1" dirty="0">
                <a:latin typeface="Calibri" panose="020F0502020204030204" pitchFamily="34" charset="0"/>
                <a:ea typeface="Calibri" panose="020F0502020204030204" pitchFamily="34" charset="0"/>
                <a:cs typeface="Calibri" panose="020F0502020204030204" pitchFamily="34" charset="0"/>
              </a:rPr>
              <a:t>u svrhu primarne poljoprivredne proizvodnje iz Priloga 1. Ugovoru:</a:t>
            </a:r>
          </a:p>
          <a:p>
            <a:pPr marL="0" lvl="0" indent="0" algn="l" rtl="0">
              <a:lnSpc>
                <a:spcPct val="100000"/>
              </a:lnSpc>
              <a:spcBef>
                <a:spcPts val="0"/>
              </a:spcBef>
              <a:spcAft>
                <a:spcPts val="0"/>
              </a:spcAft>
              <a:buClr>
                <a:schemeClr val="dk2"/>
              </a:buClr>
              <a:buSzPct val="100000"/>
              <a:buNone/>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1. građenje i/ili opremanje građevina u svrhu obavljanja primarne poljoprivredne proizvodnje</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2. kupnja poljoprivredne mehanizacije, opreme, gospodarskih vozila, strojeva i alata u svrhu obavljanja primarne poljoprivredne proizvodnje</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3. restrukturiranje postojećih i/ili podizanje novih višegodišnjih nasada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11" name="Google Shape;211;p13"/>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12" name="Google Shape;212;p13"/>
          <p:cNvPicPr preferRelativeResize="0"/>
          <p:nvPr/>
        </p:nvPicPr>
        <p:blipFill rotWithShape="1">
          <a:blip r:embed="rId3">
            <a:alphaModFix/>
          </a:blip>
          <a:srcRect/>
          <a:stretch/>
        </p:blipFill>
        <p:spPr>
          <a:xfrm>
            <a:off x="7406463" y="5191696"/>
            <a:ext cx="1280338" cy="1280338"/>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8">
          <a:extLst>
            <a:ext uri="{FF2B5EF4-FFF2-40B4-BE49-F238E27FC236}">
              <a16:creationId xmlns:a16="http://schemas.microsoft.com/office/drawing/2014/main" id="{8ABB1797-6B69-BF24-3EE0-0E99CDE2C533}"/>
            </a:ext>
          </a:extLst>
        </p:cNvPr>
        <p:cNvGrpSpPr/>
        <p:nvPr/>
      </p:nvGrpSpPr>
      <p:grpSpPr>
        <a:xfrm>
          <a:off x="0" y="0"/>
          <a:ext cx="0" cy="0"/>
          <a:chOff x="0" y="0"/>
          <a:chExt cx="0" cy="0"/>
        </a:xfrm>
      </p:grpSpPr>
      <p:sp>
        <p:nvSpPr>
          <p:cNvPr id="209" name="Google Shape;209;p13">
            <a:extLst>
              <a:ext uri="{FF2B5EF4-FFF2-40B4-BE49-F238E27FC236}">
                <a16:creationId xmlns:a16="http://schemas.microsoft.com/office/drawing/2014/main" id="{451BCCF1-602C-831A-760E-2B8B37F61B9F}"/>
              </a:ext>
            </a:extLst>
          </p:cNvPr>
          <p:cNvSpPr txBox="1">
            <a:spLocks noGrp="1"/>
          </p:cNvSpPr>
          <p:nvPr>
            <p:ph type="title"/>
          </p:nvPr>
        </p:nvSpPr>
        <p:spPr>
          <a:xfrm>
            <a:off x="1028700" y="685800"/>
            <a:ext cx="7200900" cy="9430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PRIHVATLJIVE AKTIVNOSTI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10" name="Google Shape;210;p13">
            <a:extLst>
              <a:ext uri="{FF2B5EF4-FFF2-40B4-BE49-F238E27FC236}">
                <a16:creationId xmlns:a16="http://schemas.microsoft.com/office/drawing/2014/main" id="{08058053-657A-0D92-1CC1-FC81DC6AEA3B}"/>
              </a:ext>
            </a:extLst>
          </p:cNvPr>
          <p:cNvSpPr txBox="1">
            <a:spLocks noGrp="1"/>
          </p:cNvSpPr>
          <p:nvPr>
            <p:ph type="body" idx="1"/>
          </p:nvPr>
        </p:nvSpPr>
        <p:spPr>
          <a:xfrm>
            <a:off x="1223011" y="1520190"/>
            <a:ext cx="7463790" cy="465201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4. uređenje i trajnije poboljšanje kvalitete poljoprivrednog zemljišta u svrhu obavljanja primarne poljoprivredne proizvodnje</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5. digitalizacija</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6. marketinške-promotivne aktivnosti</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7. edukacijsko-informativne aktivnosti</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8. prilagodba novouvedenim standardima u skladu s člankom 73. stavkom 5. Uredbe (EU) br. 2021/2115</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9. kupnja zemljišta i/ili građevina radi realizacije projekta, do 10% vrijednosti ukupno prihvatljivih troškova projekta (bez općih troškova)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11" name="Google Shape;211;p13">
            <a:extLst>
              <a:ext uri="{FF2B5EF4-FFF2-40B4-BE49-F238E27FC236}">
                <a16:creationId xmlns:a16="http://schemas.microsoft.com/office/drawing/2014/main" id="{DB9EE57F-A3EB-D47B-6EAC-512E0A11C912}"/>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12" name="Google Shape;212;p13">
            <a:extLst>
              <a:ext uri="{FF2B5EF4-FFF2-40B4-BE49-F238E27FC236}">
                <a16:creationId xmlns:a16="http://schemas.microsoft.com/office/drawing/2014/main" id="{7010D0C3-C6A0-B18B-35B5-80AA18509C2B}"/>
              </a:ext>
            </a:extLst>
          </p:cNvPr>
          <p:cNvPicPr preferRelativeResize="0"/>
          <p:nvPr/>
        </p:nvPicPr>
        <p:blipFill rotWithShape="1">
          <a:blip r:embed="rId3">
            <a:alphaModFix/>
          </a:blip>
          <a:srcRect/>
          <a:stretch/>
        </p:blipFill>
        <p:spPr>
          <a:xfrm>
            <a:off x="7406463" y="5191696"/>
            <a:ext cx="1280338" cy="1280338"/>
          </a:xfrm>
          <a:prstGeom prst="rect">
            <a:avLst/>
          </a:prstGeom>
          <a:noFill/>
          <a:ln>
            <a:noFill/>
          </a:ln>
        </p:spPr>
      </p:pic>
    </p:spTree>
    <p:extLst>
      <p:ext uri="{BB962C8B-B14F-4D97-AF65-F5344CB8AC3E}">
        <p14:creationId xmlns:p14="http://schemas.microsoft.com/office/powerpoint/2010/main" val="195992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8">
          <a:extLst>
            <a:ext uri="{FF2B5EF4-FFF2-40B4-BE49-F238E27FC236}">
              <a16:creationId xmlns:a16="http://schemas.microsoft.com/office/drawing/2014/main" id="{89CEBAA0-DA31-0E69-0DCD-47277DD5AB66}"/>
            </a:ext>
          </a:extLst>
        </p:cNvPr>
        <p:cNvGrpSpPr/>
        <p:nvPr/>
      </p:nvGrpSpPr>
      <p:grpSpPr>
        <a:xfrm>
          <a:off x="0" y="0"/>
          <a:ext cx="0" cy="0"/>
          <a:chOff x="0" y="0"/>
          <a:chExt cx="0" cy="0"/>
        </a:xfrm>
      </p:grpSpPr>
      <p:sp>
        <p:nvSpPr>
          <p:cNvPr id="209" name="Google Shape;209;p13">
            <a:extLst>
              <a:ext uri="{FF2B5EF4-FFF2-40B4-BE49-F238E27FC236}">
                <a16:creationId xmlns:a16="http://schemas.microsoft.com/office/drawing/2014/main" id="{D589CD84-2C26-0CBA-AE46-7BCEC3C542F9}"/>
              </a:ext>
            </a:extLst>
          </p:cNvPr>
          <p:cNvSpPr txBox="1">
            <a:spLocks noGrp="1"/>
          </p:cNvSpPr>
          <p:nvPr>
            <p:ph type="title"/>
          </p:nvPr>
        </p:nvSpPr>
        <p:spPr>
          <a:xfrm>
            <a:off x="1028700" y="385966"/>
            <a:ext cx="7200900" cy="83439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PRIHVATLJIVE AKTIVNOSTI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10" name="Google Shape;210;p13">
            <a:extLst>
              <a:ext uri="{FF2B5EF4-FFF2-40B4-BE49-F238E27FC236}">
                <a16:creationId xmlns:a16="http://schemas.microsoft.com/office/drawing/2014/main" id="{9391F707-B394-2A57-8E65-A69CA17D3F92}"/>
              </a:ext>
            </a:extLst>
          </p:cNvPr>
          <p:cNvSpPr txBox="1">
            <a:spLocks noGrp="1"/>
          </p:cNvSpPr>
          <p:nvPr>
            <p:ph type="body" idx="1"/>
          </p:nvPr>
        </p:nvSpPr>
        <p:spPr>
          <a:xfrm>
            <a:off x="1223011" y="1097280"/>
            <a:ext cx="7463790" cy="507492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Potpora se dodjeljuje u obliku bespovratnih financijskih sredstava za sljedeće prihvatljive aktivnosti </a:t>
            </a:r>
            <a:r>
              <a:rPr lang="hr-HR" sz="2400" b="1" dirty="0">
                <a:latin typeface="Calibri" panose="020F0502020204030204" pitchFamily="34" charset="0"/>
                <a:ea typeface="Calibri" panose="020F0502020204030204" pitchFamily="34" charset="0"/>
                <a:cs typeface="Calibri" panose="020F0502020204030204" pitchFamily="34" charset="0"/>
              </a:rPr>
              <a:t>u svrhu prerade poljoprivrednih proizvoda iz Priloga 1. Ugovoru:</a:t>
            </a:r>
          </a:p>
          <a:p>
            <a:pPr marL="0" lvl="0" indent="0" algn="l" rtl="0">
              <a:lnSpc>
                <a:spcPct val="100000"/>
              </a:lnSpc>
              <a:spcBef>
                <a:spcPts val="0"/>
              </a:spcBef>
              <a:spcAft>
                <a:spcPts val="0"/>
              </a:spcAft>
              <a:buClr>
                <a:schemeClr val="dk2"/>
              </a:buClr>
              <a:buSzPct val="100000"/>
              <a:buNone/>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1. građenje i/ili opremanje objekata u svrhu obavljanja djelatnosti prerade primarnih poljoprivrednih proizvoda</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2. građenje i/ili opremanje objekata za prodaju i prezentaciju vlastitih poljoprivrednih proizvoda (marketinško-promotivne aktivnosti)</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3. kupnja opreme, gospodarskih vozila, strojeva i alata u svrhu obavljanja djelatnosti prerade primarnih poljoprivrednih proizvoda, te trženja i marketinško-promotivnih aktivnosti vezanih za djelatnost prerade</a:t>
            </a:r>
          </a:p>
        </p:txBody>
      </p:sp>
      <p:sp>
        <p:nvSpPr>
          <p:cNvPr id="211" name="Google Shape;211;p13">
            <a:extLst>
              <a:ext uri="{FF2B5EF4-FFF2-40B4-BE49-F238E27FC236}">
                <a16:creationId xmlns:a16="http://schemas.microsoft.com/office/drawing/2014/main" id="{E05CE0DA-CF14-CCEF-E114-162F890D40BF}"/>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12" name="Google Shape;212;p13">
            <a:extLst>
              <a:ext uri="{FF2B5EF4-FFF2-40B4-BE49-F238E27FC236}">
                <a16:creationId xmlns:a16="http://schemas.microsoft.com/office/drawing/2014/main" id="{D570202A-E9C2-AD54-E90C-044E6F2760DD}"/>
              </a:ext>
            </a:extLst>
          </p:cNvPr>
          <p:cNvPicPr preferRelativeResize="0"/>
          <p:nvPr/>
        </p:nvPicPr>
        <p:blipFill rotWithShape="1">
          <a:blip r:embed="rId3">
            <a:alphaModFix/>
          </a:blip>
          <a:srcRect/>
          <a:stretch/>
        </p:blipFill>
        <p:spPr>
          <a:xfrm>
            <a:off x="7867274" y="5560650"/>
            <a:ext cx="1280338" cy="1223099"/>
          </a:xfrm>
          <a:prstGeom prst="rect">
            <a:avLst/>
          </a:prstGeom>
          <a:noFill/>
          <a:ln>
            <a:noFill/>
          </a:ln>
        </p:spPr>
      </p:pic>
    </p:spTree>
    <p:extLst>
      <p:ext uri="{BB962C8B-B14F-4D97-AF65-F5344CB8AC3E}">
        <p14:creationId xmlns:p14="http://schemas.microsoft.com/office/powerpoint/2010/main" val="2193916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3CFDB-B013-B303-2F65-F50B6F8654D5}"/>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C673E0F3-AE80-A5AC-65A4-6CE5130C3547}"/>
              </a:ext>
            </a:extLst>
          </p:cNvPr>
          <p:cNvSpPr>
            <a:spLocks noGrp="1"/>
          </p:cNvSpPr>
          <p:nvPr>
            <p:ph type="title"/>
          </p:nvPr>
        </p:nvSpPr>
        <p:spPr>
          <a:xfrm>
            <a:off x="1634490" y="293370"/>
            <a:ext cx="6046414" cy="697230"/>
          </a:xfrm>
        </p:spPr>
        <p:txBody>
          <a:bodyPr>
            <a:noAutofit/>
          </a:bodyPr>
          <a:lstStyle/>
          <a:p>
            <a:r>
              <a:rPr lang="hr-HR" sz="4800" b="1" dirty="0">
                <a:latin typeface="Calibri" panose="020F0502020204030204" pitchFamily="34" charset="0"/>
                <a:ea typeface="Calibri" panose="020F0502020204030204" pitchFamily="34" charset="0"/>
                <a:cs typeface="Calibri" panose="020F0502020204030204" pitchFamily="34" charset="0"/>
              </a:rPr>
              <a:t>PREDMET NATJEČAJA</a:t>
            </a:r>
          </a:p>
        </p:txBody>
      </p:sp>
      <p:sp>
        <p:nvSpPr>
          <p:cNvPr id="4" name="Rezervirano mjesto teksta 3">
            <a:extLst>
              <a:ext uri="{FF2B5EF4-FFF2-40B4-BE49-F238E27FC236}">
                <a16:creationId xmlns:a16="http://schemas.microsoft.com/office/drawing/2014/main" id="{A096A2BB-44A9-A4DC-69A5-B06CD8B7C268}"/>
              </a:ext>
            </a:extLst>
          </p:cNvPr>
          <p:cNvSpPr>
            <a:spLocks noGrp="1"/>
          </p:cNvSpPr>
          <p:nvPr>
            <p:ph type="body" idx="1"/>
          </p:nvPr>
        </p:nvSpPr>
        <p:spPr>
          <a:xfrm>
            <a:off x="971550" y="990600"/>
            <a:ext cx="7200900" cy="4918710"/>
          </a:xfrm>
        </p:spPr>
        <p:txBody>
          <a:bodyPr>
            <a:noAutofit/>
          </a:bodyPr>
          <a:lstStyle/>
          <a:p>
            <a:pPr marL="114300" indent="0">
              <a:buNone/>
            </a:pPr>
            <a:r>
              <a:rPr lang="hr-HR" b="0" i="0" dirty="0">
                <a:solidFill>
                  <a:schemeClr val="tx1"/>
                </a:solidFill>
                <a:effectLst/>
                <a:latin typeface="Arial" panose="020B0604020202020204" pitchFamily="34" charset="0"/>
              </a:rPr>
              <a:t>Potpora modernizaciji i jačanje konkurentnosti poljoprivredne proizvodnje i prerade čime se ostvaruju ciljevi za potrebu P3 Razviti održivu gospodarsku aktivnost na području LAG-a uz jačanje digitalnih procesa, inovacija te održivih zelenih rješenja.</a:t>
            </a:r>
          </a:p>
          <a:p>
            <a:pPr marL="114300" indent="0">
              <a:buNone/>
            </a:pPr>
            <a:r>
              <a:rPr lang="hr-HR" b="0" i="0" dirty="0">
                <a:solidFill>
                  <a:schemeClr val="tx1"/>
                </a:solidFill>
                <a:effectLst/>
                <a:latin typeface="Arial" panose="020B0604020202020204" pitchFamily="34" charset="0"/>
              </a:rPr>
              <a:t>Natječajem se doprinosi Općem cilju OC2: Razvoj održivog gospodarstva na području LAG-a na način da će se poticati investicije u unapređenje gospodarstava s ciljem dugoročne održivosti i finalizacije proizvoda. </a:t>
            </a:r>
          </a:p>
          <a:p>
            <a:pPr marL="114300" indent="0">
              <a:buNone/>
            </a:pPr>
            <a:r>
              <a:rPr lang="hr-HR" b="0" i="0" dirty="0">
                <a:solidFill>
                  <a:schemeClr val="tx1"/>
                </a:solidFill>
                <a:effectLst/>
                <a:latin typeface="Arial" panose="020B0604020202020204" pitchFamily="34" charset="0"/>
              </a:rPr>
              <a:t>Natječajem se doprinosi SC 2.1. Jačanje konkurentnosti i modernizacija poljoprivrednih subjekata na način da će se kroz intervenciju poticati gospodarstva s ciljem unapređenja njihovih poslovnih procesa u smislu nabave novih strojeva, opreme koja će doprinijeti njihovom održivom razvoju i povećanju efikasnosti.</a:t>
            </a:r>
            <a:endParaRPr lang="hr-HR"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5" name="Slika 4">
            <a:extLst>
              <a:ext uri="{FF2B5EF4-FFF2-40B4-BE49-F238E27FC236}">
                <a16:creationId xmlns:a16="http://schemas.microsoft.com/office/drawing/2014/main" id="{E380BADD-B833-F38A-7677-425108CD9A7D}"/>
              </a:ext>
            </a:extLst>
          </p:cNvPr>
          <p:cNvPicPr>
            <a:picLocks noChangeAspect="1"/>
          </p:cNvPicPr>
          <p:nvPr/>
        </p:nvPicPr>
        <p:blipFill>
          <a:blip r:embed="rId2"/>
          <a:stretch>
            <a:fillRect/>
          </a:stretch>
        </p:blipFill>
        <p:spPr>
          <a:xfrm>
            <a:off x="7680904" y="5486344"/>
            <a:ext cx="1280271" cy="1280271"/>
          </a:xfrm>
          <a:prstGeom prst="rect">
            <a:avLst/>
          </a:prstGeom>
        </p:spPr>
      </p:pic>
    </p:spTree>
    <p:extLst>
      <p:ext uri="{BB962C8B-B14F-4D97-AF65-F5344CB8AC3E}">
        <p14:creationId xmlns:p14="http://schemas.microsoft.com/office/powerpoint/2010/main" val="41477742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8">
          <a:extLst>
            <a:ext uri="{FF2B5EF4-FFF2-40B4-BE49-F238E27FC236}">
              <a16:creationId xmlns:a16="http://schemas.microsoft.com/office/drawing/2014/main" id="{5E2DEB0A-FCC1-D607-6383-8684EF5CBEF0}"/>
            </a:ext>
          </a:extLst>
        </p:cNvPr>
        <p:cNvGrpSpPr/>
        <p:nvPr/>
      </p:nvGrpSpPr>
      <p:grpSpPr>
        <a:xfrm>
          <a:off x="0" y="0"/>
          <a:ext cx="0" cy="0"/>
          <a:chOff x="0" y="0"/>
          <a:chExt cx="0" cy="0"/>
        </a:xfrm>
      </p:grpSpPr>
      <p:sp>
        <p:nvSpPr>
          <p:cNvPr id="209" name="Google Shape;209;p13">
            <a:extLst>
              <a:ext uri="{FF2B5EF4-FFF2-40B4-BE49-F238E27FC236}">
                <a16:creationId xmlns:a16="http://schemas.microsoft.com/office/drawing/2014/main" id="{B883DE30-C86B-E0C7-88C9-087FB4BCB10F}"/>
              </a:ext>
            </a:extLst>
          </p:cNvPr>
          <p:cNvSpPr txBox="1">
            <a:spLocks noGrp="1"/>
          </p:cNvSpPr>
          <p:nvPr>
            <p:ph type="title"/>
          </p:nvPr>
        </p:nvSpPr>
        <p:spPr>
          <a:xfrm>
            <a:off x="1028700" y="685800"/>
            <a:ext cx="7200900" cy="9430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PRIHVATLJIVE AKTIVNOSTI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10" name="Google Shape;210;p13">
            <a:extLst>
              <a:ext uri="{FF2B5EF4-FFF2-40B4-BE49-F238E27FC236}">
                <a16:creationId xmlns:a16="http://schemas.microsoft.com/office/drawing/2014/main" id="{590D38F3-4037-1F0F-921C-5AE1A8487116}"/>
              </a:ext>
            </a:extLst>
          </p:cNvPr>
          <p:cNvSpPr txBox="1">
            <a:spLocks noGrp="1"/>
          </p:cNvSpPr>
          <p:nvPr>
            <p:ph type="body" idx="1"/>
          </p:nvPr>
        </p:nvSpPr>
        <p:spPr>
          <a:xfrm>
            <a:off x="1223011" y="1520190"/>
            <a:ext cx="7463790" cy="465201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Potpora se dodjeljuje u obliku bespovratnih financijskih sredstava za sljedeće prihvatljive aktivnosti </a:t>
            </a:r>
            <a:r>
              <a:rPr lang="hr-HR" sz="2400" b="1" dirty="0">
                <a:latin typeface="Calibri" panose="020F0502020204030204" pitchFamily="34" charset="0"/>
                <a:ea typeface="Calibri" panose="020F0502020204030204" pitchFamily="34" charset="0"/>
                <a:cs typeface="Calibri" panose="020F0502020204030204" pitchFamily="34" charset="0"/>
              </a:rPr>
              <a:t>u svrhu prerade poljoprivrednih proizvoda iz Priloga 1. Ugovoru:</a:t>
            </a:r>
          </a:p>
          <a:p>
            <a:pPr marL="0" lvl="0" indent="0" algn="l" rtl="0">
              <a:lnSpc>
                <a:spcPct val="100000"/>
              </a:lnSpc>
              <a:spcBef>
                <a:spcPts val="0"/>
              </a:spcBef>
              <a:spcAft>
                <a:spcPts val="0"/>
              </a:spcAft>
              <a:buClr>
                <a:schemeClr val="dk2"/>
              </a:buClr>
              <a:buSzPct val="100000"/>
              <a:buNone/>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4. digitalizacija</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5. marketinške-promotivne aktivnosti</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6. edukacijsko-informativne aktivnosti</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7. prilagodba novouvedenim standardima u skladu s člankom 73. stavkom 5. Uredbe (EU) br. 2021/2115</a:t>
            </a:r>
          </a:p>
          <a:p>
            <a:pPr marL="0" lvl="0" indent="0" algn="l" rtl="0">
              <a:lnSpc>
                <a:spcPct val="100000"/>
              </a:lnSpc>
              <a:spcBef>
                <a:spcPts val="0"/>
              </a:spcBef>
              <a:spcAft>
                <a:spcPts val="0"/>
              </a:spcAft>
              <a:buClr>
                <a:schemeClr val="dk2"/>
              </a:buClr>
              <a:buSzPct val="100000"/>
              <a:buNone/>
            </a:pPr>
            <a:r>
              <a:rPr lang="hr-HR" sz="2400" dirty="0">
                <a:latin typeface="Calibri" panose="020F0502020204030204" pitchFamily="34" charset="0"/>
                <a:ea typeface="Calibri" panose="020F0502020204030204" pitchFamily="34" charset="0"/>
                <a:cs typeface="Calibri" panose="020F0502020204030204" pitchFamily="34" charset="0"/>
              </a:rPr>
              <a:t>8. kupnja zemljišta i/ili građevina radi realizacije projekta, do 10% vrijednosti ukupno prihvatljivih troškova projekta (bez općih troškova)</a:t>
            </a:r>
          </a:p>
        </p:txBody>
      </p:sp>
      <p:sp>
        <p:nvSpPr>
          <p:cNvPr id="211" name="Google Shape;211;p13">
            <a:extLst>
              <a:ext uri="{FF2B5EF4-FFF2-40B4-BE49-F238E27FC236}">
                <a16:creationId xmlns:a16="http://schemas.microsoft.com/office/drawing/2014/main" id="{2BA20EBB-3451-902E-128C-68833717AC8B}"/>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12" name="Google Shape;212;p13">
            <a:extLst>
              <a:ext uri="{FF2B5EF4-FFF2-40B4-BE49-F238E27FC236}">
                <a16:creationId xmlns:a16="http://schemas.microsoft.com/office/drawing/2014/main" id="{1B10D4EA-797B-14BD-89AE-4624A261879C}"/>
              </a:ext>
            </a:extLst>
          </p:cNvPr>
          <p:cNvPicPr preferRelativeResize="0"/>
          <p:nvPr/>
        </p:nvPicPr>
        <p:blipFill rotWithShape="1">
          <a:blip r:embed="rId3">
            <a:alphaModFix/>
          </a:blip>
          <a:srcRect/>
          <a:stretch/>
        </p:blipFill>
        <p:spPr>
          <a:xfrm>
            <a:off x="7867274" y="5560650"/>
            <a:ext cx="1280338" cy="1223099"/>
          </a:xfrm>
          <a:prstGeom prst="rect">
            <a:avLst/>
          </a:prstGeom>
          <a:noFill/>
          <a:ln>
            <a:noFill/>
          </a:ln>
        </p:spPr>
      </p:pic>
    </p:spTree>
    <p:extLst>
      <p:ext uri="{BB962C8B-B14F-4D97-AF65-F5344CB8AC3E}">
        <p14:creationId xmlns:p14="http://schemas.microsoft.com/office/powerpoint/2010/main" val="3325463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B61CCAD0-01FD-9949-0250-5D592A003D58}"/>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E8E533DD-CFA7-68F0-BB35-1CCFD290575E}"/>
              </a:ext>
            </a:extLst>
          </p:cNvPr>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PRIHVATLJIVI TROŠKOVI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BCFDCA77-E880-6481-08FF-9B1D7CC634FB}"/>
              </a:ext>
            </a:extLst>
          </p:cNvPr>
          <p:cNvSpPr txBox="1">
            <a:spLocks noGrp="1"/>
          </p:cNvSpPr>
          <p:nvPr>
            <p:ph type="body" idx="1"/>
          </p:nvPr>
        </p:nvSpPr>
        <p:spPr>
          <a:xfrm>
            <a:off x="817834" y="1428750"/>
            <a:ext cx="7622632" cy="4983480"/>
          </a:xfrm>
          <a:prstGeom prst="rect">
            <a:avLst/>
          </a:prstGeom>
          <a:noFill/>
          <a:ln>
            <a:noFill/>
          </a:ln>
        </p:spPr>
        <p:txBody>
          <a:bodyPr spcFirstLastPara="1" wrap="square" lIns="91425" tIns="45700" rIns="91425" bIns="45700" anchor="t" anchorCtr="0">
            <a:normAutofit/>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U okviru ovog Natječaja, opći uvjeti prihvatljivosti troškova su:</a:t>
            </a:r>
          </a:p>
          <a:p>
            <a:pPr marL="384048" lvl="0" indent="-257048" algn="l" rtl="0">
              <a:lnSpc>
                <a:spcPct val="94000"/>
              </a:lnSpc>
              <a:spcBef>
                <a:spcPts val="0"/>
              </a:spcBef>
              <a:spcAft>
                <a:spcPts val="0"/>
              </a:spcAft>
              <a:buClr>
                <a:schemeClr val="dk2"/>
              </a:buClr>
              <a:buSzPts val="2000"/>
              <a:buNone/>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povezanost s projektom i nastanak u okviru projekta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stvarnost nastanka kod korisnika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izvršenje plaćanja dobavljačima roba, izvođačima radova te pružateljima usluga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dokazivost putem računa ili drugih dokumenata jednako dokazne vrijednosti</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evidentiranje računa u poslovnim knjigama korisnika, u skladu sa nacionalnim zakonodavstvom</a:t>
            </a:r>
          </a:p>
        </p:txBody>
      </p:sp>
      <p:sp>
        <p:nvSpPr>
          <p:cNvPr id="227" name="Google Shape;227;p15">
            <a:extLst>
              <a:ext uri="{FF2B5EF4-FFF2-40B4-BE49-F238E27FC236}">
                <a16:creationId xmlns:a16="http://schemas.microsoft.com/office/drawing/2014/main" id="{B94CBF49-F79F-6654-3BDD-F5989C4BA92B}"/>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CC044B7B-BA03-426E-9101-6F53BB498B23}"/>
              </a:ext>
            </a:extLst>
          </p:cNvPr>
          <p:cNvPicPr preferRelativeResize="0"/>
          <p:nvPr/>
        </p:nvPicPr>
        <p:blipFill rotWithShape="1">
          <a:blip r:embed="rId3">
            <a:alphaModFix/>
          </a:blip>
          <a:srcRect/>
          <a:stretch/>
        </p:blipFill>
        <p:spPr>
          <a:xfrm>
            <a:off x="7589431" y="5346561"/>
            <a:ext cx="1280338" cy="1280338"/>
          </a:xfrm>
          <a:prstGeom prst="rect">
            <a:avLst/>
          </a:prstGeom>
          <a:noFill/>
          <a:ln>
            <a:noFill/>
          </a:ln>
        </p:spPr>
      </p:pic>
    </p:spTree>
    <p:extLst>
      <p:ext uri="{BB962C8B-B14F-4D97-AF65-F5344CB8AC3E}">
        <p14:creationId xmlns:p14="http://schemas.microsoft.com/office/powerpoint/2010/main" val="29839349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91E92FE1-4535-A462-FF4C-4D168112F3B2}"/>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287CD666-64DC-D24B-15C1-8821E8AEC82D}"/>
              </a:ext>
            </a:extLst>
          </p:cNvPr>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PRIHVATLJIVI TROŠKOVI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A12D1286-B583-A92C-B48D-5200A5CE970D}"/>
              </a:ext>
            </a:extLst>
          </p:cNvPr>
          <p:cNvSpPr txBox="1">
            <a:spLocks noGrp="1"/>
          </p:cNvSpPr>
          <p:nvPr>
            <p:ph type="body" idx="1"/>
          </p:nvPr>
        </p:nvSpPr>
        <p:spPr>
          <a:xfrm>
            <a:off x="817834" y="1428750"/>
            <a:ext cx="7622632" cy="4983480"/>
          </a:xfrm>
          <a:prstGeom prst="rect">
            <a:avLst/>
          </a:prstGeom>
          <a:noFill/>
          <a:ln>
            <a:noFill/>
          </a:ln>
        </p:spPr>
        <p:txBody>
          <a:bodyPr spcFirstLastPara="1" wrap="square" lIns="91425" tIns="45700" rIns="91425" bIns="45700" anchor="t" anchorCtr="0">
            <a:normAutofit lnSpcReduction="10000"/>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osnova na temelju koje je izvršeno plaćanje računa (ponuda, predračun ili drugi dokument) ne smije biti datirana prije datuma nastanka navedenog na odabranoj ponudi</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provođenje postupaka nabave u skladu s propisima i pravilima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ne smije biti utvrđen sukob interesa između korisnika (naručitelja) i gospodarskog subjekta (ponuditelja)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usklađenost s odredbama članka 36. Uredbe (EU) br. 2021/2116 koje se odnose na zabranu dvostrukog financiranja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aktivnosti vezane uz projekt ne smiju započeti prije podnošenja zahtjeva za potporu, osim pripremnih aktivnosti (opći troškovi, kupnja zemljišta i objekta) i ako su nastali nakon 1. siječnja 2023. godine</a:t>
            </a:r>
            <a:endParaRPr lang="hr-HR" dirty="0"/>
          </a:p>
        </p:txBody>
      </p:sp>
      <p:sp>
        <p:nvSpPr>
          <p:cNvPr id="227" name="Google Shape;227;p15">
            <a:extLst>
              <a:ext uri="{FF2B5EF4-FFF2-40B4-BE49-F238E27FC236}">
                <a16:creationId xmlns:a16="http://schemas.microsoft.com/office/drawing/2014/main" id="{EFEBD595-2225-8A4A-7314-67D05095B6C1}"/>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31B64D0B-F117-5B2D-8C71-1EE8CA3D73A6}"/>
              </a:ext>
            </a:extLst>
          </p:cNvPr>
          <p:cNvPicPr preferRelativeResize="0"/>
          <p:nvPr/>
        </p:nvPicPr>
        <p:blipFill rotWithShape="1">
          <a:blip r:embed="rId3">
            <a:alphaModFix/>
          </a:blip>
          <a:srcRect/>
          <a:stretch/>
        </p:blipFill>
        <p:spPr>
          <a:xfrm>
            <a:off x="7685997" y="281095"/>
            <a:ext cx="1280338" cy="1280338"/>
          </a:xfrm>
          <a:prstGeom prst="rect">
            <a:avLst/>
          </a:prstGeom>
          <a:noFill/>
          <a:ln>
            <a:noFill/>
          </a:ln>
        </p:spPr>
      </p:pic>
    </p:spTree>
    <p:extLst>
      <p:ext uri="{BB962C8B-B14F-4D97-AF65-F5344CB8AC3E}">
        <p14:creationId xmlns:p14="http://schemas.microsoft.com/office/powerpoint/2010/main" val="25023399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B9B6BE5A-AA2D-65E9-E476-AFC7A4165622}"/>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DC508E6B-D80D-B53A-DF67-4A5368C81249}"/>
              </a:ext>
            </a:extLst>
          </p:cNvPr>
          <p:cNvSpPr txBox="1">
            <a:spLocks noGrp="1"/>
          </p:cNvSpPr>
          <p:nvPr>
            <p:ph type="title"/>
          </p:nvPr>
        </p:nvSpPr>
        <p:spPr>
          <a:xfrm>
            <a:off x="1028699" y="685800"/>
            <a:ext cx="7889057"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NEPRIHVATLJIVI TROŠKOVI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190581FD-09FE-71B1-EE14-E2A9E254B45E}"/>
              </a:ext>
            </a:extLst>
          </p:cNvPr>
          <p:cNvSpPr txBox="1">
            <a:spLocks noGrp="1"/>
          </p:cNvSpPr>
          <p:nvPr>
            <p:ph type="body" idx="1"/>
          </p:nvPr>
        </p:nvSpPr>
        <p:spPr>
          <a:xfrm>
            <a:off x="857250" y="1428750"/>
            <a:ext cx="7692390" cy="4594860"/>
          </a:xfrm>
          <a:prstGeom prst="rect">
            <a:avLst/>
          </a:prstGeom>
          <a:noFill/>
          <a:ln>
            <a:noFill/>
          </a:ln>
        </p:spPr>
        <p:txBody>
          <a:bodyPr spcFirstLastPara="1" wrap="square" lIns="91425" tIns="45700" rIns="91425" bIns="45700" anchor="t" anchorCtr="0">
            <a:noAutofit/>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U okviru Natječaja sljedeći troškovi su neprihvatljivi za sufinanciranje:</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porez na dodanu vrijednost (PDV) u slučaju da je korisnik porezni obveznik upisan u registar obveznika PDV-a te ima pravo na odbitak pretporeza (PDV-a)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drugi porezi te propisane naknade i doprinosi, osim ako korisniku porezi i doprinosi nisu </a:t>
            </a:r>
            <a:r>
              <a:rPr lang="hr-HR" sz="2400" dirty="0" err="1">
                <a:latin typeface="Calibri" panose="020F0502020204030204" pitchFamily="34" charset="0"/>
                <a:ea typeface="Calibri" panose="020F0502020204030204" pitchFamily="34" charset="0"/>
                <a:cs typeface="Calibri" panose="020F0502020204030204" pitchFamily="34" charset="0"/>
              </a:rPr>
              <a:t>povrativi</a:t>
            </a:r>
            <a:endParaRPr lang="hr-HR" sz="2400" dirty="0">
              <a:latin typeface="Calibri" panose="020F0502020204030204" pitchFamily="34" charset="0"/>
              <a:ea typeface="Calibri" panose="020F0502020204030204" pitchFamily="34" charset="0"/>
              <a:cs typeface="Calibri" panose="020F0502020204030204" pitchFamily="34" charset="0"/>
            </a:endParaRP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kamate i ostali financijski troškovi (troškovi za vođenje računa, tečajne razlike, troškovi garancije, troškovi kredita i sl.)</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rabljena poljoprivredna mehanizacija, vozila, plovila, oprema, strojevi, alati i ostala materijalna imovina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vozila, osim gospodarskih vozila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27" name="Google Shape;227;p15">
            <a:extLst>
              <a:ext uri="{FF2B5EF4-FFF2-40B4-BE49-F238E27FC236}">
                <a16:creationId xmlns:a16="http://schemas.microsoft.com/office/drawing/2014/main" id="{9EC2B260-6C29-D59F-5322-9B1C61087D5B}"/>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3FDC6238-4F51-0DF5-DE3A-35351A9A8BB8}"/>
              </a:ext>
            </a:extLst>
          </p:cNvPr>
          <p:cNvPicPr preferRelativeResize="0"/>
          <p:nvPr/>
        </p:nvPicPr>
        <p:blipFill rotWithShape="1">
          <a:blip r:embed="rId3">
            <a:alphaModFix/>
          </a:blip>
          <a:srcRect/>
          <a:stretch/>
        </p:blipFill>
        <p:spPr>
          <a:xfrm>
            <a:off x="7475131" y="5346561"/>
            <a:ext cx="1280338" cy="1280338"/>
          </a:xfrm>
          <a:prstGeom prst="rect">
            <a:avLst/>
          </a:prstGeom>
          <a:noFill/>
          <a:ln>
            <a:noFill/>
          </a:ln>
        </p:spPr>
      </p:pic>
    </p:spTree>
    <p:extLst>
      <p:ext uri="{BB962C8B-B14F-4D97-AF65-F5344CB8AC3E}">
        <p14:creationId xmlns:p14="http://schemas.microsoft.com/office/powerpoint/2010/main" val="38159391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3DDFDB90-097A-52EB-7135-B6D35B25332E}"/>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145D7578-9057-DA44-7E68-FF12A2C210E8}"/>
              </a:ext>
            </a:extLst>
          </p:cNvPr>
          <p:cNvSpPr txBox="1">
            <a:spLocks noGrp="1"/>
          </p:cNvSpPr>
          <p:nvPr>
            <p:ph type="title"/>
          </p:nvPr>
        </p:nvSpPr>
        <p:spPr>
          <a:xfrm>
            <a:off x="1028699" y="685800"/>
            <a:ext cx="7889057"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NEPRIHVATLJIVI TROŠKOVI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E63B5DCF-37DB-3F57-9E73-8ACB32F0F95A}"/>
              </a:ext>
            </a:extLst>
          </p:cNvPr>
          <p:cNvSpPr txBox="1">
            <a:spLocks noGrp="1"/>
          </p:cNvSpPr>
          <p:nvPr>
            <p:ph type="body" idx="1"/>
          </p:nvPr>
        </p:nvSpPr>
        <p:spPr>
          <a:xfrm>
            <a:off x="857250" y="1428750"/>
            <a:ext cx="7692390" cy="4594860"/>
          </a:xfrm>
          <a:prstGeom prst="rect">
            <a:avLst/>
          </a:prstGeom>
          <a:noFill/>
          <a:ln>
            <a:noFill/>
          </a:ln>
        </p:spPr>
        <p:txBody>
          <a:bodyPr spcFirstLastPara="1" wrap="square" lIns="91425" tIns="45700" rIns="91425" bIns="45700" anchor="t" anchorCtr="0">
            <a:noAutofit/>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troškovi prihvatljivi za sufinanciranje u sklopu sektorskih intervencija SP ZPP u sektoru pčelarstva i u sektoru vina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svi troškovi amortizacije</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troškovi vezani uz ugovor o leasingu, kao što su marža davatelja leasinga, troškovi kredita i refinanciranja kamata, režijski troškovi i troškovi osiguranja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operativni troškovi (sirovine, materijali, energija, režijski troškovi i slično, a koji su vezani za operativno poslovanje korisnika i nisu izravno povezani s provedbom projekta)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plaće i druge naknade osoba koje nisu izravno povezane s projektom za kojeg se odobrava potpora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novčane kazne, financijske kazne i troškovi sudskih postupaka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27" name="Google Shape;227;p15">
            <a:extLst>
              <a:ext uri="{FF2B5EF4-FFF2-40B4-BE49-F238E27FC236}">
                <a16:creationId xmlns:a16="http://schemas.microsoft.com/office/drawing/2014/main" id="{F844EF07-F441-396B-52DF-E156995EBC19}"/>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E41472C1-23D6-D2DF-6EEE-08C1B1DF31FE}"/>
              </a:ext>
            </a:extLst>
          </p:cNvPr>
          <p:cNvPicPr preferRelativeResize="0"/>
          <p:nvPr/>
        </p:nvPicPr>
        <p:blipFill rotWithShape="1">
          <a:blip r:embed="rId3">
            <a:alphaModFix/>
          </a:blip>
          <a:srcRect/>
          <a:stretch/>
        </p:blipFill>
        <p:spPr>
          <a:xfrm>
            <a:off x="7475131" y="5346561"/>
            <a:ext cx="1280338" cy="1280338"/>
          </a:xfrm>
          <a:prstGeom prst="rect">
            <a:avLst/>
          </a:prstGeom>
          <a:noFill/>
          <a:ln>
            <a:noFill/>
          </a:ln>
        </p:spPr>
      </p:pic>
    </p:spTree>
    <p:extLst>
      <p:ext uri="{BB962C8B-B14F-4D97-AF65-F5344CB8AC3E}">
        <p14:creationId xmlns:p14="http://schemas.microsoft.com/office/powerpoint/2010/main" val="966237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45858780-1695-8FB1-C120-F121E4F1FACD}"/>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B8EED71B-C5AB-2C0A-5ACA-41F4BFE689E5}"/>
              </a:ext>
            </a:extLst>
          </p:cNvPr>
          <p:cNvSpPr txBox="1">
            <a:spLocks noGrp="1"/>
          </p:cNvSpPr>
          <p:nvPr>
            <p:ph type="title"/>
          </p:nvPr>
        </p:nvSpPr>
        <p:spPr>
          <a:xfrm>
            <a:off x="1028699" y="685800"/>
            <a:ext cx="7889057"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NEPRIHVATLJIVI TROŠKOVI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CEF2DA79-764E-94E8-DB8F-6750D1BFF30B}"/>
              </a:ext>
            </a:extLst>
          </p:cNvPr>
          <p:cNvSpPr txBox="1">
            <a:spLocks noGrp="1"/>
          </p:cNvSpPr>
          <p:nvPr>
            <p:ph type="body" idx="1"/>
          </p:nvPr>
        </p:nvSpPr>
        <p:spPr>
          <a:xfrm>
            <a:off x="857250" y="1428750"/>
            <a:ext cx="7692390" cy="4594860"/>
          </a:xfrm>
          <a:prstGeom prst="rect">
            <a:avLst/>
          </a:prstGeom>
          <a:noFill/>
          <a:ln>
            <a:noFill/>
          </a:ln>
        </p:spPr>
        <p:txBody>
          <a:bodyPr spcFirstLastPara="1" wrap="square" lIns="91425" tIns="45700" rIns="91425" bIns="45700" anchor="t" anchorCtr="0">
            <a:noAutofit/>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plaćanje gotovim novcem (u gotovini), osim za troškove u okviru službenih putovanja izravno povezanih s provedbom projekta (troškovi javnog prijevoza, troškovi trajekta, cestarine, mostarine i slični troškovi)</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nabava putem financijskog ili operativnog leasinga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neodobreni troškovi:</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kupnja prava na poljoprivrednu proizvodnju</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kupnja prava na plaćanje</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kupnja životinja osim: pasa za zaštitu stoke od velikih grabežljivaca u područjima rasprostranjenosti velikih zvijeri i otoka, domaćih životinja za korištenje u šumarstvu umjesto strojeva (u skladu s člankom 73. stavkom 3. Uredbe (EU) 2021/2115)</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kupnja i sadnja jednogodišnjeg bilja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27" name="Google Shape;227;p15">
            <a:extLst>
              <a:ext uri="{FF2B5EF4-FFF2-40B4-BE49-F238E27FC236}">
                <a16:creationId xmlns:a16="http://schemas.microsoft.com/office/drawing/2014/main" id="{C4548D76-2265-8187-F596-7E37289FDA76}"/>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D59A393C-88DF-510D-1451-FBC4ED8398DB}"/>
              </a:ext>
            </a:extLst>
          </p:cNvPr>
          <p:cNvPicPr preferRelativeResize="0"/>
          <p:nvPr/>
        </p:nvPicPr>
        <p:blipFill rotWithShape="1">
          <a:blip r:embed="rId3">
            <a:alphaModFix/>
          </a:blip>
          <a:srcRect/>
          <a:stretch/>
        </p:blipFill>
        <p:spPr>
          <a:xfrm>
            <a:off x="7475131" y="5346561"/>
            <a:ext cx="1280338" cy="1280338"/>
          </a:xfrm>
          <a:prstGeom prst="rect">
            <a:avLst/>
          </a:prstGeom>
          <a:noFill/>
          <a:ln>
            <a:noFill/>
          </a:ln>
        </p:spPr>
      </p:pic>
    </p:spTree>
    <p:extLst>
      <p:ext uri="{BB962C8B-B14F-4D97-AF65-F5344CB8AC3E}">
        <p14:creationId xmlns:p14="http://schemas.microsoft.com/office/powerpoint/2010/main" val="19596891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B10A7E00-2F84-5BA0-3899-44FE388DC78C}"/>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AF33B50E-5D75-5CA8-7DCC-6D81CB04ADAB}"/>
              </a:ext>
            </a:extLst>
          </p:cNvPr>
          <p:cNvSpPr txBox="1">
            <a:spLocks noGrp="1"/>
          </p:cNvSpPr>
          <p:nvPr>
            <p:ph type="title"/>
          </p:nvPr>
        </p:nvSpPr>
        <p:spPr>
          <a:xfrm>
            <a:off x="1028699" y="385966"/>
            <a:ext cx="7889057" cy="848474"/>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NEPRIHVATLJIVI TROŠKOVI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308C1CA6-92C2-0CE6-2CFD-07F16290C409}"/>
              </a:ext>
            </a:extLst>
          </p:cNvPr>
          <p:cNvSpPr txBox="1">
            <a:spLocks noGrp="1"/>
          </p:cNvSpPr>
          <p:nvPr>
            <p:ph type="body" idx="1"/>
          </p:nvPr>
        </p:nvSpPr>
        <p:spPr>
          <a:xfrm>
            <a:off x="857250" y="1085850"/>
            <a:ext cx="7692390" cy="4937760"/>
          </a:xfrm>
          <a:prstGeom prst="rect">
            <a:avLst/>
          </a:prstGeom>
          <a:noFill/>
          <a:ln>
            <a:noFill/>
          </a:ln>
        </p:spPr>
        <p:txBody>
          <a:bodyPr spcFirstLastPara="1" wrap="square" lIns="91425" tIns="45700" rIns="91425" bIns="45700" anchor="t" anchorCtr="0">
            <a:noAutofit/>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ulaganja u pošumljavanje koja nisu usklađena s okolišnim i klimatskim ciljevima u skladu s načelima održivoga gospodarenja šumama, kako su razvijena u paneuropskim smjernicama za pošumljavanje i ponovno pošumljavanje</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kupnja zemljišta i građevina radi realizacije projekta, iznad 10% vrijednosti ukupno prihvatljivih troškova projekta (bez općih troškova)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nematerijalna imovina koja nije i neće ostati povezana s projektom za kojeg se odobrava potpora</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nepredviđeni radovi u gradnji i ostali nepredviđeni troškovi (</a:t>
            </a:r>
            <a:r>
              <a:rPr lang="hr-HR" sz="2400" dirty="0" err="1">
                <a:latin typeface="Calibri" panose="020F0502020204030204" pitchFamily="34" charset="0"/>
                <a:ea typeface="Calibri" panose="020F0502020204030204" pitchFamily="34" charset="0"/>
                <a:cs typeface="Calibri" panose="020F0502020204030204" pitchFamily="34" charset="0"/>
              </a:rPr>
              <a:t>vantroškovnički</a:t>
            </a:r>
            <a:r>
              <a:rPr lang="hr-HR" sz="2400" dirty="0">
                <a:latin typeface="Calibri" panose="020F0502020204030204" pitchFamily="34" charset="0"/>
                <a:ea typeface="Calibri" panose="020F0502020204030204" pitchFamily="34" charset="0"/>
                <a:cs typeface="Calibri" panose="020F0502020204030204" pitchFamily="34" charset="0"/>
              </a:rPr>
              <a:t> radovi)</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 troškovi vlastitog rada korisnika kod provedbe projekta, a koji podrazumijevaju angažiranje vlastite radne snage i drugih operativnih troškova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27" name="Google Shape;227;p15">
            <a:extLst>
              <a:ext uri="{FF2B5EF4-FFF2-40B4-BE49-F238E27FC236}">
                <a16:creationId xmlns:a16="http://schemas.microsoft.com/office/drawing/2014/main" id="{256C9F6D-C4E6-50CB-7172-61A375423605}"/>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71599D29-09AD-74EC-817B-8F176627AD66}"/>
              </a:ext>
            </a:extLst>
          </p:cNvPr>
          <p:cNvPicPr preferRelativeResize="0"/>
          <p:nvPr/>
        </p:nvPicPr>
        <p:blipFill rotWithShape="1">
          <a:blip r:embed="rId3">
            <a:alphaModFix/>
          </a:blip>
          <a:srcRect/>
          <a:stretch/>
        </p:blipFill>
        <p:spPr>
          <a:xfrm>
            <a:off x="7772311" y="2590808"/>
            <a:ext cx="1280338" cy="1280338"/>
          </a:xfrm>
          <a:prstGeom prst="rect">
            <a:avLst/>
          </a:prstGeom>
          <a:noFill/>
          <a:ln>
            <a:noFill/>
          </a:ln>
        </p:spPr>
      </p:pic>
    </p:spTree>
    <p:extLst>
      <p:ext uri="{BB962C8B-B14F-4D97-AF65-F5344CB8AC3E}">
        <p14:creationId xmlns:p14="http://schemas.microsoft.com/office/powerpoint/2010/main" val="33185415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24">
          <a:extLst>
            <a:ext uri="{FF2B5EF4-FFF2-40B4-BE49-F238E27FC236}">
              <a16:creationId xmlns:a16="http://schemas.microsoft.com/office/drawing/2014/main" id="{69A3CF39-1F73-E998-E15A-E2B85C967120}"/>
            </a:ext>
          </a:extLst>
        </p:cNvPr>
        <p:cNvGrpSpPr/>
        <p:nvPr/>
      </p:nvGrpSpPr>
      <p:grpSpPr>
        <a:xfrm>
          <a:off x="0" y="0"/>
          <a:ext cx="0" cy="0"/>
          <a:chOff x="0" y="0"/>
          <a:chExt cx="0" cy="0"/>
        </a:xfrm>
      </p:grpSpPr>
      <p:sp>
        <p:nvSpPr>
          <p:cNvPr id="225" name="Google Shape;225;p15">
            <a:extLst>
              <a:ext uri="{FF2B5EF4-FFF2-40B4-BE49-F238E27FC236}">
                <a16:creationId xmlns:a16="http://schemas.microsoft.com/office/drawing/2014/main" id="{E07D1410-2628-A814-DA64-1485EC4084CF}"/>
              </a:ext>
            </a:extLst>
          </p:cNvPr>
          <p:cNvSpPr txBox="1">
            <a:spLocks noGrp="1"/>
          </p:cNvSpPr>
          <p:nvPr>
            <p:ph type="title"/>
          </p:nvPr>
        </p:nvSpPr>
        <p:spPr>
          <a:xfrm>
            <a:off x="1028699" y="194310"/>
            <a:ext cx="7692391" cy="640080"/>
          </a:xfrm>
          <a:prstGeom prst="rect">
            <a:avLst/>
          </a:prstGeom>
          <a:noFill/>
          <a:ln>
            <a:noFill/>
          </a:ln>
        </p:spPr>
        <p:txBody>
          <a:bodyPr spcFirstLastPara="1" wrap="square" lIns="91425" tIns="45700" rIns="91425" bIns="45700" anchor="t" anchorCtr="0">
            <a:normAutofit/>
          </a:bodyPr>
          <a:lstStyle/>
          <a:p>
            <a:pPr marL="0" lvl="0" indent="0" algn="ctr" rtl="0">
              <a:lnSpc>
                <a:spcPct val="89000"/>
              </a:lnSpc>
              <a:spcBef>
                <a:spcPts val="0"/>
              </a:spcBef>
              <a:spcAft>
                <a:spcPts val="0"/>
              </a:spcAft>
              <a:buClr>
                <a:schemeClr val="dk2"/>
              </a:buClr>
              <a:buSzPts val="4400"/>
              <a:buFont typeface="Libre Franklin"/>
              <a:buNone/>
            </a:pPr>
            <a:r>
              <a:rPr lang="hr-HR" sz="4000" b="1" dirty="0">
                <a:latin typeface="Calibri" panose="020F0502020204030204" pitchFamily="34" charset="0"/>
                <a:ea typeface="Calibri" panose="020F0502020204030204" pitchFamily="34" charset="0"/>
                <a:cs typeface="Calibri" panose="020F0502020204030204" pitchFamily="34" charset="0"/>
              </a:rPr>
              <a:t>OPĆI TROŠKOVI</a:t>
            </a:r>
            <a:endParaRPr sz="4000" b="1" dirty="0">
              <a:latin typeface="Calibri" panose="020F0502020204030204" pitchFamily="34" charset="0"/>
              <a:ea typeface="Calibri" panose="020F0502020204030204" pitchFamily="34" charset="0"/>
              <a:cs typeface="Calibri" panose="020F0502020204030204" pitchFamily="34" charset="0"/>
            </a:endParaRPr>
          </a:p>
        </p:txBody>
      </p:sp>
      <p:sp>
        <p:nvSpPr>
          <p:cNvPr id="226" name="Google Shape;226;p15">
            <a:extLst>
              <a:ext uri="{FF2B5EF4-FFF2-40B4-BE49-F238E27FC236}">
                <a16:creationId xmlns:a16="http://schemas.microsoft.com/office/drawing/2014/main" id="{2B440169-37E0-1FE6-C40B-D86A7240EFC3}"/>
              </a:ext>
            </a:extLst>
          </p:cNvPr>
          <p:cNvSpPr txBox="1">
            <a:spLocks noGrp="1"/>
          </p:cNvSpPr>
          <p:nvPr>
            <p:ph type="body" idx="1"/>
          </p:nvPr>
        </p:nvSpPr>
        <p:spPr>
          <a:xfrm>
            <a:off x="857250" y="754380"/>
            <a:ext cx="7692390" cy="5269230"/>
          </a:xfrm>
          <a:prstGeom prst="rect">
            <a:avLst/>
          </a:prstGeom>
          <a:noFill/>
          <a:ln>
            <a:noFill/>
          </a:ln>
        </p:spPr>
        <p:txBody>
          <a:bodyPr spcFirstLastPara="1" wrap="square" lIns="91425" tIns="45700" rIns="91425" bIns="45700" anchor="t" anchorCtr="0">
            <a:noAutofit/>
          </a:bodyPr>
          <a:lstStyle/>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Opći troškovi prihvatljivi su do 10% vrijednosti ukupno prihvatljivih troškova projekta, ali ne više od 10.000 EUR, od kojih su:</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a) troškovi savjetodavnih (konzultantskih) usluga u svrhu pripreme dokumentacije za prijavu na LAG natječaj, prihvatljivi su u iznosu do 2% od ukupno prihvatljivih troškova projekta bez općih troškova, ali ne više od 5.000 EUR</a:t>
            </a:r>
          </a:p>
          <a:p>
            <a:pPr marL="384048" lvl="0" indent="-257048" algn="l" rtl="0">
              <a:lnSpc>
                <a:spcPct val="94000"/>
              </a:lnSpc>
              <a:spcBef>
                <a:spcPts val="0"/>
              </a:spcBef>
              <a:spcAft>
                <a:spcPts val="0"/>
              </a:spcAft>
              <a:buClr>
                <a:schemeClr val="dk2"/>
              </a:buClr>
              <a:buSzPts val="2000"/>
              <a:buNone/>
            </a:pPr>
            <a:r>
              <a:rPr lang="hr-HR" sz="2400" dirty="0">
                <a:latin typeface="Calibri" panose="020F0502020204030204" pitchFamily="34" charset="0"/>
                <a:ea typeface="Calibri" panose="020F0502020204030204" pitchFamily="34" charset="0"/>
                <a:cs typeface="Calibri" panose="020F0502020204030204" pitchFamily="34" charset="0"/>
              </a:rPr>
              <a:t>b) troškovi projektno – tehničke dokumentacije, geodetskih usluga, elaborata i certifikata, trošak projektantskog i stručnog nadzora, troškovi vođenja/upravljanja projektom te troškovi provedbe projekta, uključujući pripremu i provedbu postupaka nabave, prihvatljivi su u iznosu koji čini razliku zbroja troškova navedenih u podstavku a) ovoga stavka i gornje granice od 10% od ukupno prihvatljivih troškova projekta bez općih troškova.</a:t>
            </a:r>
            <a:endParaRPr sz="2400" dirty="0">
              <a:latin typeface="Calibri" panose="020F0502020204030204" pitchFamily="34" charset="0"/>
              <a:ea typeface="Calibri" panose="020F0502020204030204" pitchFamily="34" charset="0"/>
              <a:cs typeface="Calibri" panose="020F0502020204030204" pitchFamily="34" charset="0"/>
            </a:endParaRPr>
          </a:p>
        </p:txBody>
      </p:sp>
      <p:sp>
        <p:nvSpPr>
          <p:cNvPr id="227" name="Google Shape;227;p15">
            <a:extLst>
              <a:ext uri="{FF2B5EF4-FFF2-40B4-BE49-F238E27FC236}">
                <a16:creationId xmlns:a16="http://schemas.microsoft.com/office/drawing/2014/main" id="{81217B7E-F4C7-0792-6984-C01D9BBA3A53}"/>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28" name="Google Shape;228;p15">
            <a:extLst>
              <a:ext uri="{FF2B5EF4-FFF2-40B4-BE49-F238E27FC236}">
                <a16:creationId xmlns:a16="http://schemas.microsoft.com/office/drawing/2014/main" id="{FDB8AD23-8E00-16B7-2009-6DC9FE14FDA1}"/>
              </a:ext>
            </a:extLst>
          </p:cNvPr>
          <p:cNvPicPr preferRelativeResize="0"/>
          <p:nvPr/>
        </p:nvPicPr>
        <p:blipFill rotWithShape="1">
          <a:blip r:embed="rId3">
            <a:alphaModFix/>
          </a:blip>
          <a:srcRect/>
          <a:stretch/>
        </p:blipFill>
        <p:spPr>
          <a:xfrm>
            <a:off x="7867274" y="5676278"/>
            <a:ext cx="1154608" cy="1143089"/>
          </a:xfrm>
          <a:prstGeom prst="rect">
            <a:avLst/>
          </a:prstGeom>
          <a:noFill/>
          <a:ln>
            <a:noFill/>
          </a:ln>
        </p:spPr>
      </p:pic>
    </p:spTree>
    <p:extLst>
      <p:ext uri="{BB962C8B-B14F-4D97-AF65-F5344CB8AC3E}">
        <p14:creationId xmlns:p14="http://schemas.microsoft.com/office/powerpoint/2010/main" val="12562791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17"/>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000" b="1" dirty="0">
                <a:latin typeface="Calibri" panose="020F0502020204030204" pitchFamily="34" charset="0"/>
                <a:ea typeface="Calibri" panose="020F0502020204030204" pitchFamily="34" charset="0"/>
                <a:cs typeface="Calibri" panose="020F0502020204030204" pitchFamily="34" charset="0"/>
              </a:rPr>
              <a:t>KRITERIJI ODABIRA</a:t>
            </a:r>
            <a:endParaRPr sz="4000" b="1" dirty="0">
              <a:latin typeface="Calibri" panose="020F0502020204030204" pitchFamily="34" charset="0"/>
              <a:ea typeface="Calibri" panose="020F0502020204030204" pitchFamily="34" charset="0"/>
              <a:cs typeface="Calibri" panose="020F0502020204030204" pitchFamily="34" charset="0"/>
            </a:endParaRPr>
          </a:p>
        </p:txBody>
      </p:sp>
      <p:sp>
        <p:nvSpPr>
          <p:cNvPr id="243" name="Google Shape;243;p17"/>
          <p:cNvSpPr txBox="1">
            <a:spLocks noGrp="1"/>
          </p:cNvSpPr>
          <p:nvPr>
            <p:ph type="body" idx="1"/>
          </p:nvPr>
        </p:nvSpPr>
        <p:spPr>
          <a:xfrm>
            <a:off x="560070" y="1268730"/>
            <a:ext cx="8291626" cy="5044669"/>
          </a:xfrm>
          <a:prstGeom prst="rect">
            <a:avLst/>
          </a:prstGeom>
          <a:noFill/>
          <a:ln>
            <a:noFill/>
          </a:ln>
        </p:spPr>
        <p:txBody>
          <a:bodyPr spcFirstLastPara="1" wrap="square" lIns="91425" tIns="45700" rIns="91425" bIns="45700" anchor="t" anchorCtr="0">
            <a:normAutofit/>
          </a:bodyPr>
          <a:lstStyle/>
          <a:p>
            <a:pPr marL="469900" lvl="0" algn="l" rtl="0">
              <a:lnSpc>
                <a:spcPct val="94000"/>
              </a:lnSpc>
              <a:spcBef>
                <a:spcPts val="1200"/>
              </a:spcBef>
              <a:spcAft>
                <a:spcPts val="0"/>
              </a:spcAft>
              <a:buClr>
                <a:schemeClr val="dk2"/>
              </a:buClr>
              <a:buSzPts val="2000"/>
              <a:buFont typeface="Wingdings" panose="05000000000000000000" pitchFamily="2" charset="2"/>
              <a:buChar char="§"/>
            </a:pPr>
            <a:r>
              <a:rPr lang="hr-HR" sz="2400" b="1" dirty="0">
                <a:latin typeface="Calibri" panose="020F0502020204030204" pitchFamily="34" charset="0"/>
                <a:ea typeface="Calibri" panose="020F0502020204030204" pitchFamily="34" charset="0"/>
                <a:cs typeface="Calibri" panose="020F0502020204030204" pitchFamily="34" charset="0"/>
              </a:rPr>
              <a:t>1. Povećanje konkurentnosti povećanjem SO (EVPG) ili smanjenjem energije</a:t>
            </a:r>
            <a:endParaRPr sz="2400" b="1" dirty="0">
              <a:latin typeface="Calibri" panose="020F0502020204030204" pitchFamily="34" charset="0"/>
              <a:ea typeface="Calibri" panose="020F0502020204030204" pitchFamily="34" charset="0"/>
              <a:cs typeface="Calibri" panose="020F0502020204030204" pitchFamily="34" charset="0"/>
            </a:endParaRPr>
          </a:p>
        </p:txBody>
      </p:sp>
      <p:sp>
        <p:nvSpPr>
          <p:cNvPr id="244" name="Google Shape;244;p17"/>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45" name="Google Shape;245;p17"/>
          <p:cNvPicPr preferRelativeResize="0"/>
          <p:nvPr/>
        </p:nvPicPr>
        <p:blipFill rotWithShape="1">
          <a:blip r:embed="rId3">
            <a:alphaModFix/>
          </a:blip>
          <a:srcRect/>
          <a:stretch/>
        </p:blipFill>
        <p:spPr>
          <a:xfrm>
            <a:off x="7392394" y="182271"/>
            <a:ext cx="1280338" cy="1280338"/>
          </a:xfrm>
          <a:prstGeom prst="rect">
            <a:avLst/>
          </a:prstGeom>
          <a:noFill/>
          <a:ln>
            <a:noFill/>
          </a:ln>
        </p:spPr>
      </p:pic>
      <p:pic>
        <p:nvPicPr>
          <p:cNvPr id="4" name="Slika 3">
            <a:extLst>
              <a:ext uri="{FF2B5EF4-FFF2-40B4-BE49-F238E27FC236}">
                <a16:creationId xmlns:a16="http://schemas.microsoft.com/office/drawing/2014/main" id="{BA278793-F562-BDF1-A2FB-2FFCB098C2E8}"/>
              </a:ext>
            </a:extLst>
          </p:cNvPr>
          <p:cNvPicPr>
            <a:picLocks noChangeAspect="1"/>
          </p:cNvPicPr>
          <p:nvPr/>
        </p:nvPicPr>
        <p:blipFill>
          <a:blip r:embed="rId4"/>
          <a:stretch>
            <a:fillRect/>
          </a:stretch>
        </p:blipFill>
        <p:spPr>
          <a:xfrm>
            <a:off x="1245869" y="2304946"/>
            <a:ext cx="6983731" cy="4167088"/>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18"/>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KRITERIJI ODABIRA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52" name="Google Shape;252;p18"/>
          <p:cNvSpPr txBox="1">
            <a:spLocks noGrp="1"/>
          </p:cNvSpPr>
          <p:nvPr>
            <p:ph type="body" idx="1"/>
          </p:nvPr>
        </p:nvSpPr>
        <p:spPr>
          <a:xfrm>
            <a:off x="471268" y="1462609"/>
            <a:ext cx="8451166" cy="4737125"/>
          </a:xfrm>
          <a:prstGeom prst="rect">
            <a:avLst/>
          </a:prstGeom>
          <a:noFill/>
          <a:ln>
            <a:noFill/>
          </a:ln>
        </p:spPr>
        <p:txBody>
          <a:bodyPr spcFirstLastPara="1" wrap="square" lIns="91425" tIns="45700" rIns="91425" bIns="45700" anchor="t" anchorCtr="0">
            <a:normAutofit/>
          </a:bodyPr>
          <a:lstStyle/>
          <a:p>
            <a:pPr marL="469900" lvl="0" algn="l" rtl="0">
              <a:lnSpc>
                <a:spcPct val="94000"/>
              </a:lnSpc>
              <a:spcBef>
                <a:spcPts val="1200"/>
              </a:spcBef>
              <a:spcAft>
                <a:spcPts val="0"/>
              </a:spcAft>
              <a:buClr>
                <a:schemeClr val="dk2"/>
              </a:buClr>
              <a:buSzPts val="2000"/>
              <a:buFont typeface="Wingdings" panose="05000000000000000000" pitchFamily="2" charset="2"/>
              <a:buChar char="§"/>
            </a:pPr>
            <a:r>
              <a:rPr lang="nn-NO" sz="2800" b="1" dirty="0">
                <a:latin typeface="Calibri" panose="020F0502020204030204" pitchFamily="34" charset="0"/>
                <a:ea typeface="Calibri" panose="020F0502020204030204" pitchFamily="34" charset="0"/>
                <a:cs typeface="Calibri" panose="020F0502020204030204" pitchFamily="34" charset="0"/>
              </a:rPr>
              <a:t>2. Vrste ulaganja - prioritetna ulaganja</a:t>
            </a:r>
            <a:endParaRPr sz="2800" b="1" dirty="0">
              <a:latin typeface="Calibri" panose="020F0502020204030204" pitchFamily="34" charset="0"/>
              <a:ea typeface="Calibri" panose="020F0502020204030204" pitchFamily="34" charset="0"/>
              <a:cs typeface="Calibri" panose="020F0502020204030204" pitchFamily="34" charset="0"/>
            </a:endParaRPr>
          </a:p>
        </p:txBody>
      </p:sp>
      <p:sp>
        <p:nvSpPr>
          <p:cNvPr id="253" name="Google Shape;253;p18"/>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54" name="Google Shape;254;p18"/>
          <p:cNvPicPr preferRelativeResize="0"/>
          <p:nvPr/>
        </p:nvPicPr>
        <p:blipFill rotWithShape="1">
          <a:blip r:embed="rId3">
            <a:alphaModFix/>
          </a:blip>
          <a:srcRect/>
          <a:stretch/>
        </p:blipFill>
        <p:spPr>
          <a:xfrm>
            <a:off x="7392394" y="182271"/>
            <a:ext cx="1280338" cy="1280338"/>
          </a:xfrm>
          <a:prstGeom prst="rect">
            <a:avLst/>
          </a:prstGeom>
          <a:noFill/>
          <a:ln>
            <a:noFill/>
          </a:ln>
        </p:spPr>
      </p:pic>
      <p:pic>
        <p:nvPicPr>
          <p:cNvPr id="4" name="Slika 3">
            <a:extLst>
              <a:ext uri="{FF2B5EF4-FFF2-40B4-BE49-F238E27FC236}">
                <a16:creationId xmlns:a16="http://schemas.microsoft.com/office/drawing/2014/main" id="{24FEEF6E-41AB-95A7-40E8-86B7F6236883}"/>
              </a:ext>
            </a:extLst>
          </p:cNvPr>
          <p:cNvPicPr>
            <a:picLocks noChangeAspect="1"/>
          </p:cNvPicPr>
          <p:nvPr/>
        </p:nvPicPr>
        <p:blipFill>
          <a:blip r:embed="rId4"/>
          <a:stretch>
            <a:fillRect/>
          </a:stretch>
        </p:blipFill>
        <p:spPr>
          <a:xfrm>
            <a:off x="896378" y="2548153"/>
            <a:ext cx="7776354" cy="306471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Candara"/>
              <a:buNone/>
            </a:pPr>
            <a:r>
              <a:rPr lang="hr-HR" sz="4800" b="1" dirty="0">
                <a:latin typeface="Calibri" panose="020F0502020204030204" pitchFamily="34" charset="0"/>
                <a:ea typeface="Calibri" panose="020F0502020204030204" pitchFamily="34" charset="0"/>
                <a:cs typeface="Calibri" panose="020F0502020204030204" pitchFamily="34" charset="0"/>
                <a:sym typeface="Candara"/>
              </a:rPr>
              <a:t>ROKOVI</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126" name="Google Shape;126;p2"/>
          <p:cNvSpPr txBox="1">
            <a:spLocks noGrp="1"/>
          </p:cNvSpPr>
          <p:nvPr>
            <p:ph type="body" idx="1"/>
          </p:nvPr>
        </p:nvSpPr>
        <p:spPr>
          <a:xfrm>
            <a:off x="1028700" y="2023110"/>
            <a:ext cx="7418070" cy="1988820"/>
          </a:xfrm>
          <a:prstGeom prst="rect">
            <a:avLst/>
          </a:prstGeom>
          <a:noFill/>
          <a:ln>
            <a:noFill/>
          </a:ln>
        </p:spPr>
        <p:txBody>
          <a:bodyPr spcFirstLastPara="1" wrap="square" lIns="91425" tIns="45700" rIns="91425" bIns="45700" anchor="t" anchorCtr="0">
            <a:normAutofit/>
          </a:bodyPr>
          <a:lstStyle/>
          <a:p>
            <a:pPr marL="384048" lvl="0" indent="-384048" algn="l" rtl="0">
              <a:lnSpc>
                <a:spcPct val="94000"/>
              </a:lnSpc>
              <a:spcBef>
                <a:spcPts val="0"/>
              </a:spcBef>
              <a:spcAft>
                <a:spcPts val="0"/>
              </a:spcAft>
              <a:buClr>
                <a:schemeClr val="dk2"/>
              </a:buClr>
              <a:buSzPts val="2000"/>
              <a:buChar char="■"/>
            </a:pPr>
            <a:r>
              <a:rPr lang="hr-HR" sz="2800" dirty="0">
                <a:latin typeface="Calibri" panose="020F0502020204030204" pitchFamily="34" charset="0"/>
                <a:ea typeface="Calibri" panose="020F0502020204030204" pitchFamily="34" charset="0"/>
                <a:cs typeface="Calibri" panose="020F0502020204030204" pitchFamily="34" charset="0"/>
              </a:rPr>
              <a:t>Natječaj je objavljen na </a:t>
            </a:r>
            <a:r>
              <a:rPr lang="hr-HR" sz="2800" u="sng" dirty="0">
                <a:solidFill>
                  <a:srgbClr val="C00000"/>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www.lag-prizag.hr</a:t>
            </a:r>
            <a:r>
              <a:rPr lang="hr-HR" sz="2800" dirty="0">
                <a:solidFill>
                  <a:srgbClr val="C00000"/>
                </a:solidFill>
                <a:latin typeface="Calibri" panose="020F0502020204030204" pitchFamily="34" charset="0"/>
                <a:ea typeface="Calibri" panose="020F0502020204030204" pitchFamily="34" charset="0"/>
                <a:cs typeface="Calibri" panose="020F0502020204030204" pitchFamily="34" charset="0"/>
              </a:rPr>
              <a:t>  </a:t>
            </a:r>
            <a:r>
              <a:rPr lang="hr-HR" sz="2800" dirty="0">
                <a:solidFill>
                  <a:schemeClr val="dk1"/>
                </a:solidFill>
                <a:latin typeface="Calibri" panose="020F0502020204030204" pitchFamily="34" charset="0"/>
                <a:ea typeface="Calibri" panose="020F0502020204030204" pitchFamily="34" charset="0"/>
                <a:cs typeface="Calibri" panose="020F0502020204030204" pitchFamily="34" charset="0"/>
              </a:rPr>
              <a:t>30. srpnja</a:t>
            </a:r>
            <a:r>
              <a:rPr lang="hr-HR" sz="2800" dirty="0">
                <a:latin typeface="Calibri" panose="020F0502020204030204" pitchFamily="34" charset="0"/>
                <a:ea typeface="Calibri" panose="020F0502020204030204" pitchFamily="34" charset="0"/>
                <a:cs typeface="Calibri" panose="020F0502020204030204" pitchFamily="34" charset="0"/>
              </a:rPr>
              <a:t> 2025.</a:t>
            </a:r>
            <a:endParaRPr sz="2800" dirty="0">
              <a:latin typeface="Calibri" panose="020F0502020204030204" pitchFamily="34" charset="0"/>
              <a:ea typeface="Calibri" panose="020F0502020204030204" pitchFamily="34" charset="0"/>
              <a:cs typeface="Calibri" panose="020F0502020204030204" pitchFamily="34" charset="0"/>
            </a:endParaRPr>
          </a:p>
          <a:p>
            <a:pPr marL="384048" lvl="0" indent="-384048" algn="l" rtl="0">
              <a:lnSpc>
                <a:spcPct val="94000"/>
              </a:lnSpc>
              <a:spcBef>
                <a:spcPts val="1200"/>
              </a:spcBef>
              <a:spcAft>
                <a:spcPts val="0"/>
              </a:spcAft>
              <a:buClr>
                <a:schemeClr val="dk2"/>
              </a:buClr>
              <a:buSzPts val="2000"/>
              <a:buChar char="■"/>
            </a:pPr>
            <a:r>
              <a:rPr lang="hr-HR" sz="2800" dirty="0">
                <a:latin typeface="Calibri" panose="020F0502020204030204" pitchFamily="34" charset="0"/>
                <a:ea typeface="Calibri" panose="020F0502020204030204" pitchFamily="34" charset="0"/>
                <a:cs typeface="Calibri" panose="020F0502020204030204" pitchFamily="34" charset="0"/>
              </a:rPr>
              <a:t>Zaprimanje prijava traje </a:t>
            </a:r>
            <a:r>
              <a:rPr lang="hr-HR" sz="2800" b="1" dirty="0">
                <a:latin typeface="Calibri" panose="020F0502020204030204" pitchFamily="34" charset="0"/>
                <a:ea typeface="Calibri" panose="020F0502020204030204" pitchFamily="34" charset="0"/>
                <a:cs typeface="Calibri" panose="020F0502020204030204" pitchFamily="34" charset="0"/>
              </a:rPr>
              <a:t>od 25. kolovoza 2025. do 25. rujna 2025.</a:t>
            </a:r>
            <a:endParaRPr sz="2800" b="1"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94000"/>
              </a:lnSpc>
              <a:spcBef>
                <a:spcPts val="1200"/>
              </a:spcBef>
              <a:spcAft>
                <a:spcPts val="0"/>
              </a:spcAft>
              <a:buClr>
                <a:schemeClr val="dk2"/>
              </a:buClr>
              <a:buSzPts val="2000"/>
              <a:buNone/>
            </a:pPr>
            <a:endParaRPr dirty="0"/>
          </a:p>
        </p:txBody>
      </p:sp>
      <p:sp>
        <p:nvSpPr>
          <p:cNvPr id="127" name="Google Shape;127;p2"/>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28" name="Google Shape;128;p2"/>
          <p:cNvPicPr preferRelativeResize="0"/>
          <p:nvPr/>
        </p:nvPicPr>
        <p:blipFill rotWithShape="1">
          <a:blip r:embed="rId4">
            <a:alphaModFix/>
          </a:blip>
          <a:srcRect/>
          <a:stretch/>
        </p:blipFill>
        <p:spPr>
          <a:xfrm>
            <a:off x="7406463" y="5191696"/>
            <a:ext cx="1280338" cy="1280338"/>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19"/>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KRITERIJI ODABIRA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61" name="Google Shape;261;p19"/>
          <p:cNvSpPr txBox="1">
            <a:spLocks noGrp="1"/>
          </p:cNvSpPr>
          <p:nvPr>
            <p:ph type="body" idx="1"/>
          </p:nvPr>
        </p:nvSpPr>
        <p:spPr>
          <a:xfrm>
            <a:off x="471268" y="1634490"/>
            <a:ext cx="8531330" cy="4520273"/>
          </a:xfrm>
          <a:prstGeom prst="rect">
            <a:avLst/>
          </a:prstGeom>
          <a:noFill/>
          <a:ln>
            <a:noFill/>
          </a:ln>
        </p:spPr>
        <p:txBody>
          <a:bodyPr spcFirstLastPara="1" wrap="square" lIns="91425" tIns="45700" rIns="91425" bIns="45700" anchor="t" anchorCtr="0">
            <a:normAutofit/>
          </a:bodyPr>
          <a:lstStyle/>
          <a:p>
            <a:pPr marL="384048" lvl="0" indent="-384048" algn="l" rtl="0">
              <a:lnSpc>
                <a:spcPct val="94000"/>
              </a:lnSpc>
              <a:spcBef>
                <a:spcPts val="0"/>
              </a:spcBef>
              <a:spcAft>
                <a:spcPts val="0"/>
              </a:spcAft>
              <a:buClr>
                <a:schemeClr val="dk2"/>
              </a:buClr>
              <a:buSzPts val="2000"/>
              <a:buChar char="■"/>
            </a:pPr>
            <a:r>
              <a:rPr lang="pt-BR" sz="2800" b="1" dirty="0">
                <a:latin typeface="Calibri" panose="020F0502020204030204" pitchFamily="34" charset="0"/>
                <a:ea typeface="Calibri" panose="020F0502020204030204" pitchFamily="34" charset="0"/>
                <a:cs typeface="Calibri" panose="020F0502020204030204" pitchFamily="34" charset="0"/>
              </a:rPr>
              <a:t>3. Doprinos provedbi koncepta Pametnih sela</a:t>
            </a:r>
            <a:endParaRPr dirty="0"/>
          </a:p>
        </p:txBody>
      </p:sp>
      <p:sp>
        <p:nvSpPr>
          <p:cNvPr id="262" name="Google Shape;262;p19"/>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63" name="Google Shape;263;p19"/>
          <p:cNvPicPr preferRelativeResize="0"/>
          <p:nvPr/>
        </p:nvPicPr>
        <p:blipFill rotWithShape="1">
          <a:blip r:embed="rId3">
            <a:alphaModFix/>
          </a:blip>
          <a:srcRect/>
          <a:stretch/>
        </p:blipFill>
        <p:spPr>
          <a:xfrm>
            <a:off x="7392394" y="182271"/>
            <a:ext cx="1280338" cy="1280338"/>
          </a:xfrm>
          <a:prstGeom prst="rect">
            <a:avLst/>
          </a:prstGeom>
          <a:noFill/>
          <a:ln>
            <a:noFill/>
          </a:ln>
        </p:spPr>
      </p:pic>
      <p:pic>
        <p:nvPicPr>
          <p:cNvPr id="4" name="Slika 3">
            <a:extLst>
              <a:ext uri="{FF2B5EF4-FFF2-40B4-BE49-F238E27FC236}">
                <a16:creationId xmlns:a16="http://schemas.microsoft.com/office/drawing/2014/main" id="{BB382919-3679-5B4A-FD81-74C1CFDE4ADF}"/>
              </a:ext>
            </a:extLst>
          </p:cNvPr>
          <p:cNvPicPr>
            <a:picLocks noChangeAspect="1"/>
          </p:cNvPicPr>
          <p:nvPr/>
        </p:nvPicPr>
        <p:blipFill>
          <a:blip r:embed="rId4"/>
          <a:stretch>
            <a:fillRect/>
          </a:stretch>
        </p:blipFill>
        <p:spPr>
          <a:xfrm>
            <a:off x="763467" y="2675229"/>
            <a:ext cx="8034995" cy="2119120"/>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6"/>
          <p:cNvSpPr txBox="1">
            <a:spLocks noGrp="1"/>
          </p:cNvSpPr>
          <p:nvPr>
            <p:ph type="title"/>
          </p:nvPr>
        </p:nvSpPr>
        <p:spPr>
          <a:xfrm>
            <a:off x="1028700" y="685800"/>
            <a:ext cx="72009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KRITERIJI ODABIRA</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34" name="Google Shape;234;p16"/>
          <p:cNvSpPr txBox="1">
            <a:spLocks noGrp="1"/>
          </p:cNvSpPr>
          <p:nvPr>
            <p:ph type="body" idx="1"/>
          </p:nvPr>
        </p:nvSpPr>
        <p:spPr>
          <a:xfrm>
            <a:off x="471268" y="1628401"/>
            <a:ext cx="8451167" cy="4737125"/>
          </a:xfrm>
          <a:prstGeom prst="rect">
            <a:avLst/>
          </a:prstGeom>
          <a:noFill/>
          <a:ln>
            <a:noFill/>
          </a:ln>
        </p:spPr>
        <p:txBody>
          <a:bodyPr spcFirstLastPara="1" wrap="square" lIns="91425" tIns="45700" rIns="91425" bIns="45700" anchor="t" anchorCtr="0">
            <a:normAutofit/>
          </a:bodyPr>
          <a:lstStyle/>
          <a:p>
            <a:pPr marL="384048" lvl="0" indent="-384048" algn="l" rtl="0">
              <a:lnSpc>
                <a:spcPct val="94000"/>
              </a:lnSpc>
              <a:spcBef>
                <a:spcPts val="0"/>
              </a:spcBef>
              <a:spcAft>
                <a:spcPts val="0"/>
              </a:spcAft>
              <a:buClr>
                <a:schemeClr val="dk2"/>
              </a:buClr>
              <a:buSzPts val="2000"/>
              <a:buChar char="■"/>
            </a:pPr>
            <a:r>
              <a:rPr lang="it-IT" sz="2800" b="1" dirty="0">
                <a:latin typeface="Calibri" panose="020F0502020204030204" pitchFamily="34" charset="0"/>
                <a:ea typeface="Calibri" panose="020F0502020204030204" pitchFamily="34" charset="0"/>
                <a:cs typeface="Calibri" panose="020F0502020204030204" pitchFamily="34" charset="0"/>
              </a:rPr>
              <a:t>4. </a:t>
            </a:r>
            <a:r>
              <a:rPr lang="it-IT" sz="2800" b="1" dirty="0" err="1">
                <a:latin typeface="Calibri" panose="020F0502020204030204" pitchFamily="34" charset="0"/>
                <a:ea typeface="Calibri" panose="020F0502020204030204" pitchFamily="34" charset="0"/>
                <a:cs typeface="Calibri" panose="020F0502020204030204" pitchFamily="34" charset="0"/>
              </a:rPr>
              <a:t>Doprinosi</a:t>
            </a:r>
            <a:r>
              <a:rPr lang="it-IT" sz="2800" b="1" dirty="0">
                <a:latin typeface="Calibri" panose="020F0502020204030204" pitchFamily="34" charset="0"/>
                <a:ea typeface="Calibri" panose="020F0502020204030204" pitchFamily="34" charset="0"/>
                <a:cs typeface="Calibri" panose="020F0502020204030204" pitchFamily="34" charset="0"/>
              </a:rPr>
              <a:t> </a:t>
            </a:r>
            <a:r>
              <a:rPr lang="it-IT" sz="2800" b="1" dirty="0" err="1">
                <a:latin typeface="Calibri" panose="020F0502020204030204" pitchFamily="34" charset="0"/>
                <a:ea typeface="Calibri" panose="020F0502020204030204" pitchFamily="34" charset="0"/>
                <a:cs typeface="Calibri" panose="020F0502020204030204" pitchFamily="34" charset="0"/>
              </a:rPr>
              <a:t>dodanoj</a:t>
            </a:r>
            <a:r>
              <a:rPr lang="it-IT" sz="2800" b="1" dirty="0">
                <a:latin typeface="Calibri" panose="020F0502020204030204" pitchFamily="34" charset="0"/>
                <a:ea typeface="Calibri" panose="020F0502020204030204" pitchFamily="34" charset="0"/>
                <a:cs typeface="Calibri" panose="020F0502020204030204" pitchFamily="34" charset="0"/>
              </a:rPr>
              <a:t> </a:t>
            </a:r>
            <a:r>
              <a:rPr lang="it-IT" sz="2800" b="1" dirty="0" err="1">
                <a:latin typeface="Calibri" panose="020F0502020204030204" pitchFamily="34" charset="0"/>
                <a:ea typeface="Calibri" panose="020F0502020204030204" pitchFamily="34" charset="0"/>
                <a:cs typeface="Calibri" panose="020F0502020204030204" pitchFamily="34" charset="0"/>
              </a:rPr>
              <a:t>vrijednosti</a:t>
            </a:r>
            <a:r>
              <a:rPr lang="it-IT" sz="2800" b="1" dirty="0">
                <a:latin typeface="Calibri" panose="020F0502020204030204" pitchFamily="34" charset="0"/>
                <a:ea typeface="Calibri" panose="020F0502020204030204" pitchFamily="34" charset="0"/>
                <a:cs typeface="Calibri" panose="020F0502020204030204" pitchFamily="34" charset="0"/>
              </a:rPr>
              <a:t> LEADER-a</a:t>
            </a:r>
            <a:endParaRPr dirty="0"/>
          </a:p>
        </p:txBody>
      </p:sp>
      <p:sp>
        <p:nvSpPr>
          <p:cNvPr id="235" name="Google Shape;235;p16"/>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36" name="Google Shape;236;p16"/>
          <p:cNvPicPr preferRelativeResize="0"/>
          <p:nvPr/>
        </p:nvPicPr>
        <p:blipFill rotWithShape="1">
          <a:blip r:embed="rId3">
            <a:alphaModFix/>
          </a:blip>
          <a:srcRect/>
          <a:stretch/>
        </p:blipFill>
        <p:spPr>
          <a:xfrm>
            <a:off x="7392394" y="182271"/>
            <a:ext cx="1280338" cy="1280338"/>
          </a:xfrm>
          <a:prstGeom prst="rect">
            <a:avLst/>
          </a:prstGeom>
          <a:noFill/>
          <a:ln>
            <a:noFill/>
          </a:ln>
        </p:spPr>
      </p:pic>
      <p:pic>
        <p:nvPicPr>
          <p:cNvPr id="4" name="Slika 3">
            <a:extLst>
              <a:ext uri="{FF2B5EF4-FFF2-40B4-BE49-F238E27FC236}">
                <a16:creationId xmlns:a16="http://schemas.microsoft.com/office/drawing/2014/main" id="{EFF26D9A-BDF6-3BFB-F876-AA495460A7CD}"/>
              </a:ext>
            </a:extLst>
          </p:cNvPr>
          <p:cNvPicPr>
            <a:picLocks noChangeAspect="1"/>
          </p:cNvPicPr>
          <p:nvPr/>
        </p:nvPicPr>
        <p:blipFill>
          <a:blip r:embed="rId4"/>
          <a:stretch>
            <a:fillRect/>
          </a:stretch>
        </p:blipFill>
        <p:spPr>
          <a:xfrm>
            <a:off x="758544" y="2675229"/>
            <a:ext cx="8073923" cy="2468271"/>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20"/>
          <p:cNvSpPr txBox="1">
            <a:spLocks noGrp="1"/>
          </p:cNvSpPr>
          <p:nvPr>
            <p:ph type="title"/>
          </p:nvPr>
        </p:nvSpPr>
        <p:spPr>
          <a:xfrm>
            <a:off x="1114425" y="685800"/>
            <a:ext cx="7200900" cy="8181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hr-HR" sz="4800" b="1" dirty="0">
                <a:latin typeface="Calibri" panose="020F0502020204030204" pitchFamily="34" charset="0"/>
                <a:ea typeface="Calibri" panose="020F0502020204030204" pitchFamily="34" charset="0"/>
                <a:cs typeface="Calibri" panose="020F0502020204030204" pitchFamily="34" charset="0"/>
              </a:rPr>
              <a:t>PRAG PROLAZNOSTI</a:t>
            </a:r>
            <a:endParaRPr sz="4800" b="1" dirty="0">
              <a:latin typeface="Calibri" panose="020F0502020204030204" pitchFamily="34" charset="0"/>
              <a:ea typeface="Calibri" panose="020F0502020204030204" pitchFamily="34" charset="0"/>
              <a:cs typeface="Calibri" panose="020F0502020204030204" pitchFamily="34" charset="0"/>
            </a:endParaRPr>
          </a:p>
        </p:txBody>
      </p:sp>
      <p:sp>
        <p:nvSpPr>
          <p:cNvPr id="270" name="Google Shape;270;p20"/>
          <p:cNvSpPr txBox="1">
            <a:spLocks noGrp="1"/>
          </p:cNvSpPr>
          <p:nvPr>
            <p:ph type="body" idx="1"/>
          </p:nvPr>
        </p:nvSpPr>
        <p:spPr>
          <a:xfrm>
            <a:off x="958140" y="2389635"/>
            <a:ext cx="4985460" cy="674430"/>
          </a:xfrm>
          <a:prstGeom prst="rect">
            <a:avLst/>
          </a:prstGeom>
          <a:noFill/>
          <a:ln>
            <a:noFill/>
          </a:ln>
        </p:spPr>
        <p:txBody>
          <a:bodyPr spcFirstLastPara="1" wrap="square" lIns="91425" tIns="45700" rIns="91425" bIns="45700" anchor="t" anchorCtr="0">
            <a:normAutofit/>
          </a:bodyPr>
          <a:lstStyle/>
          <a:p>
            <a:pPr marL="384048" lvl="0" indent="-344043" algn="l" rtl="0">
              <a:lnSpc>
                <a:spcPct val="94000"/>
              </a:lnSpc>
              <a:spcBef>
                <a:spcPts val="0"/>
              </a:spcBef>
              <a:spcAft>
                <a:spcPts val="0"/>
              </a:spcAft>
              <a:buClr>
                <a:schemeClr val="dk2"/>
              </a:buClr>
              <a:buSzPct val="100000"/>
              <a:buChar char="■"/>
            </a:pPr>
            <a:r>
              <a:rPr lang="hr-HR" sz="2800" dirty="0">
                <a:latin typeface="Calibri" panose="020F0502020204030204" pitchFamily="34" charset="0"/>
                <a:ea typeface="Calibri" panose="020F0502020204030204" pitchFamily="34" charset="0"/>
                <a:cs typeface="Calibri" panose="020F0502020204030204" pitchFamily="34" charset="0"/>
              </a:rPr>
              <a:t>Prag prolaznosti je 28 bodova</a:t>
            </a:r>
            <a:endParaRPr sz="2800" dirty="0">
              <a:latin typeface="Calibri" panose="020F0502020204030204" pitchFamily="34" charset="0"/>
              <a:ea typeface="Calibri" panose="020F0502020204030204" pitchFamily="34" charset="0"/>
              <a:cs typeface="Calibri" panose="020F0502020204030204" pitchFamily="34" charset="0"/>
            </a:endParaRPr>
          </a:p>
          <a:p>
            <a:pPr marL="0" lvl="0" indent="0" algn="l" rtl="0">
              <a:lnSpc>
                <a:spcPct val="94000"/>
              </a:lnSpc>
              <a:spcBef>
                <a:spcPts val="1200"/>
              </a:spcBef>
              <a:spcAft>
                <a:spcPts val="0"/>
              </a:spcAft>
              <a:buClr>
                <a:schemeClr val="dk2"/>
              </a:buClr>
              <a:buSzPct val="100000"/>
              <a:buNone/>
            </a:pPr>
            <a:endParaRPr sz="2800" dirty="0"/>
          </a:p>
        </p:txBody>
      </p:sp>
      <p:sp>
        <p:nvSpPr>
          <p:cNvPr id="271" name="Google Shape;271;p20"/>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272" name="Google Shape;272;p20"/>
          <p:cNvPicPr preferRelativeResize="0"/>
          <p:nvPr/>
        </p:nvPicPr>
        <p:blipFill rotWithShape="1">
          <a:blip r:embed="rId3">
            <a:alphaModFix/>
          </a:blip>
          <a:srcRect/>
          <a:stretch/>
        </p:blipFill>
        <p:spPr>
          <a:xfrm>
            <a:off x="7406463" y="5191696"/>
            <a:ext cx="1280338" cy="1280338"/>
          </a:xfrm>
          <a:prstGeom prst="rect">
            <a:avLst/>
          </a:prstGeom>
          <a:noFill/>
          <a:ln>
            <a:noFill/>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0"/>
          <p:cNvSpPr txBox="1">
            <a:spLocks noGrp="1"/>
          </p:cNvSpPr>
          <p:nvPr>
            <p:ph type="title"/>
          </p:nvPr>
        </p:nvSpPr>
        <p:spPr>
          <a:xfrm>
            <a:off x="1394460" y="347866"/>
            <a:ext cx="7086600" cy="1005840"/>
          </a:xfrm>
          <a:prstGeom prst="rect">
            <a:avLst/>
          </a:prstGeom>
          <a:noFill/>
          <a:ln>
            <a:noFill/>
          </a:ln>
        </p:spPr>
        <p:txBody>
          <a:bodyPr spcFirstLastPara="1" wrap="square" lIns="91425" tIns="45700" rIns="91425" bIns="45700" anchor="t" anchorCtr="0">
            <a:noAutofit/>
          </a:bodyPr>
          <a:lstStyle/>
          <a:p>
            <a:pPr marL="0" lvl="0" indent="0" algn="l" rtl="0">
              <a:lnSpc>
                <a:spcPct val="89000"/>
              </a:lnSpc>
              <a:spcBef>
                <a:spcPts val="0"/>
              </a:spcBef>
              <a:spcAft>
                <a:spcPts val="0"/>
              </a:spcAft>
              <a:buClr>
                <a:schemeClr val="dk2"/>
              </a:buClr>
              <a:buSzPts val="4000"/>
              <a:buFont typeface="Candara"/>
              <a:buNone/>
            </a:pPr>
            <a:r>
              <a:rPr lang="hr-HR" sz="4000" b="1" dirty="0">
                <a:latin typeface="Calibri" panose="020F0502020204030204" pitchFamily="34" charset="0"/>
                <a:ea typeface="Calibri" panose="020F0502020204030204" pitchFamily="34" charset="0"/>
                <a:cs typeface="Calibri" panose="020F0502020204030204" pitchFamily="34" charset="0"/>
                <a:sym typeface="Candara"/>
              </a:rPr>
              <a:t>PRIJAVA NA NATJEČAJ</a:t>
            </a:r>
            <a:endParaRPr sz="4000" dirty="0">
              <a:latin typeface="Calibri" panose="020F0502020204030204" pitchFamily="34" charset="0"/>
              <a:ea typeface="Calibri" panose="020F0502020204030204" pitchFamily="34" charset="0"/>
              <a:cs typeface="Calibri" panose="020F0502020204030204" pitchFamily="34" charset="0"/>
            </a:endParaRPr>
          </a:p>
        </p:txBody>
      </p:sp>
      <p:sp>
        <p:nvSpPr>
          <p:cNvPr id="186" name="Google Shape;186;p10"/>
          <p:cNvSpPr txBox="1">
            <a:spLocks noGrp="1"/>
          </p:cNvSpPr>
          <p:nvPr>
            <p:ph type="body" idx="1"/>
          </p:nvPr>
        </p:nvSpPr>
        <p:spPr>
          <a:xfrm>
            <a:off x="971550" y="1169670"/>
            <a:ext cx="7189470" cy="4636770"/>
          </a:xfrm>
          <a:prstGeom prst="rect">
            <a:avLst/>
          </a:prstGeom>
          <a:noFill/>
          <a:ln>
            <a:noFill/>
          </a:ln>
        </p:spPr>
        <p:txBody>
          <a:bodyPr spcFirstLastPara="1" wrap="square" lIns="91425" tIns="45700" rIns="91425" bIns="45700" anchor="t" anchorCtr="0">
            <a:normAutofit fontScale="77500" lnSpcReduction="20000"/>
          </a:bodyPr>
          <a:lstStyle/>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U razdoblju trajanja LAG natječaja na adresu LAG-a dostaviti </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potpisan i ovjeren zahtjev za potporu/prijavni obrazac</a:t>
            </a:r>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 sa svom propisanom natječajnom dokumentacijom u elektroničkom obliku</a:t>
            </a:r>
          </a:p>
          <a:p>
            <a:pPr algn="l"/>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Natječajna dokumentacija (osim zahtjeva za potporu) </a:t>
            </a:r>
            <a:r>
              <a:rPr lang="hr-HR" sz="2800" i="0" u="none" strike="noStrike" baseline="0" dirty="0">
                <a:latin typeface="Calibri" panose="020F0502020204030204" pitchFamily="34" charset="0"/>
                <a:ea typeface="Calibri" panose="020F0502020204030204" pitchFamily="34" charset="0"/>
                <a:cs typeface="Calibri" panose="020F0502020204030204" pitchFamily="34" charset="0"/>
              </a:rPr>
              <a:t>se dostavlja </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u elektroničkom obliku na </a:t>
            </a:r>
            <a:r>
              <a:rPr lang="hr-HR" sz="2800" i="0" u="none" strike="noStrike" baseline="0" dirty="0">
                <a:latin typeface="Calibri" panose="020F0502020204030204" pitchFamily="34" charset="0"/>
                <a:ea typeface="Calibri" panose="020F0502020204030204" pitchFamily="34" charset="0"/>
                <a:cs typeface="Calibri" panose="020F0502020204030204" pitchFamily="34" charset="0"/>
              </a:rPr>
              <a:t>CD-u, DVD-u ili </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USB </a:t>
            </a:r>
            <a:r>
              <a:rPr lang="hr-HR" sz="2800" b="1" i="0" u="none" strike="noStrike" baseline="0" dirty="0" err="1">
                <a:latin typeface="Calibri" panose="020F0502020204030204" pitchFamily="34" charset="0"/>
                <a:ea typeface="Calibri" panose="020F0502020204030204" pitchFamily="34" charset="0"/>
                <a:cs typeface="Calibri" panose="020F0502020204030204" pitchFamily="34" charset="0"/>
              </a:rPr>
              <a:t>sticku</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 </a:t>
            </a:r>
            <a:r>
              <a:rPr lang="hr-HR" sz="2800" i="0" u="none" strike="noStrike" baseline="0" dirty="0">
                <a:latin typeface="Calibri" panose="020F0502020204030204" pitchFamily="34" charset="0"/>
                <a:ea typeface="Calibri" panose="020F0502020204030204" pitchFamily="34" charset="0"/>
                <a:cs typeface="Calibri" panose="020F0502020204030204" pitchFamily="34" charset="0"/>
              </a:rPr>
              <a:t>te svaki dokument mora biti u zasebnoj datoteci</a:t>
            </a:r>
          </a:p>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Dostava </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preporučenom pošiljkom, u zatvorenoj omotnici/paketu</a:t>
            </a:r>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 </a:t>
            </a:r>
            <a:r>
              <a:rPr lang="hr-HR" sz="2800" i="0" u="none" strike="noStrike" baseline="0" dirty="0">
                <a:latin typeface="Calibri" panose="020F0502020204030204" pitchFamily="34" charset="0"/>
                <a:ea typeface="Calibri" panose="020F0502020204030204" pitchFamily="34" charset="0"/>
                <a:cs typeface="Calibri" panose="020F0502020204030204" pitchFamily="34" charset="0"/>
              </a:rPr>
              <a:t>s jasno vidljivim datumom i vremenom predaje pošiljke u pošti </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(sat, minuta, sekunda) – važno!</a:t>
            </a:r>
            <a:endParaRPr lang="hr-HR" sz="2800" b="0" i="0" u="none" strike="noStrike" baseline="0" dirty="0">
              <a:latin typeface="Calibri" panose="020F0502020204030204" pitchFamily="34" charset="0"/>
              <a:ea typeface="Calibri" panose="020F0502020204030204" pitchFamily="34" charset="0"/>
              <a:cs typeface="Calibri" panose="020F0502020204030204" pitchFamily="34" charset="0"/>
            </a:endParaRPr>
          </a:p>
          <a:p>
            <a:pPr algn="l"/>
            <a:r>
              <a:rPr lang="pl-PL" sz="2800" b="0" i="0" u="none" strike="noStrike" baseline="0" dirty="0">
                <a:latin typeface="Calibri" panose="020F0502020204030204" pitchFamily="34" charset="0"/>
                <a:ea typeface="Calibri" panose="020F0502020204030204" pitchFamily="34" charset="0"/>
                <a:cs typeface="Calibri" panose="020F0502020204030204" pitchFamily="34" charset="0"/>
              </a:rPr>
              <a:t>Podnošenje zahtjeva za potporu </a:t>
            </a:r>
            <a:r>
              <a:rPr lang="pl-PL" sz="2800" b="1" i="0" u="none" strike="noStrike" baseline="0" dirty="0">
                <a:latin typeface="Calibri" panose="020F0502020204030204" pitchFamily="34" charset="0"/>
                <a:ea typeface="Calibri" panose="020F0502020204030204" pitchFamily="34" charset="0"/>
                <a:cs typeface="Calibri" panose="020F0502020204030204" pitchFamily="34" charset="0"/>
              </a:rPr>
              <a:t>neposrednim (osobnim) putem</a:t>
            </a:r>
            <a:r>
              <a:rPr lang="pl-PL" sz="2800" b="0" i="0" u="none" strike="noStrike" baseline="0" dirty="0">
                <a:latin typeface="Calibri" panose="020F0502020204030204" pitchFamily="34" charset="0"/>
                <a:ea typeface="Calibri" panose="020F0502020204030204" pitchFamily="34" charset="0"/>
                <a:cs typeface="Calibri" panose="020F0502020204030204" pitchFamily="34" charset="0"/>
              </a:rPr>
              <a:t> u prostorije LAG-a </a:t>
            </a:r>
            <a:r>
              <a:rPr lang="pl-PL" sz="2800" b="1" i="0" u="none" strike="noStrike" baseline="0" dirty="0">
                <a:latin typeface="Calibri" panose="020F0502020204030204" pitchFamily="34" charset="0"/>
                <a:ea typeface="Calibri" panose="020F0502020204030204" pitchFamily="34" charset="0"/>
                <a:cs typeface="Calibri" panose="020F0502020204030204" pitchFamily="34" charset="0"/>
              </a:rPr>
              <a:t>nije dopušteno</a:t>
            </a:r>
            <a:r>
              <a:rPr lang="pl-PL" sz="2800" b="0" i="0" u="none" strike="noStrike" baseline="0" dirty="0">
                <a:latin typeface="Calibri" panose="020F0502020204030204" pitchFamily="34" charset="0"/>
                <a:ea typeface="Calibri" panose="020F0502020204030204" pitchFamily="34" charset="0"/>
                <a:cs typeface="Calibri" panose="020F0502020204030204" pitchFamily="34" charset="0"/>
              </a:rPr>
              <a:t>.</a:t>
            </a:r>
          </a:p>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Ocjenjivački odbor može odmah početi s radom kad krenu prijave na natječaj</a:t>
            </a:r>
          </a:p>
        </p:txBody>
      </p:sp>
      <p:sp>
        <p:nvSpPr>
          <p:cNvPr id="187" name="Google Shape;187;p10"/>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8" name="Google Shape;188;p10"/>
          <p:cNvPicPr preferRelativeResize="0"/>
          <p:nvPr/>
        </p:nvPicPr>
        <p:blipFill rotWithShape="1">
          <a:blip r:embed="rId3">
            <a:alphaModFix/>
          </a:blip>
          <a:srcRect/>
          <a:stretch/>
        </p:blipFill>
        <p:spPr>
          <a:xfrm>
            <a:off x="7406463" y="5191696"/>
            <a:ext cx="1280338" cy="1280338"/>
          </a:xfrm>
          <a:prstGeom prst="rect">
            <a:avLst/>
          </a:prstGeom>
          <a:noFill/>
          <a:ln>
            <a:noFill/>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84">
          <a:extLst>
            <a:ext uri="{FF2B5EF4-FFF2-40B4-BE49-F238E27FC236}">
              <a16:creationId xmlns:a16="http://schemas.microsoft.com/office/drawing/2014/main" id="{046F9018-D681-70E7-048B-6B7F5746DABF}"/>
            </a:ext>
          </a:extLst>
        </p:cNvPr>
        <p:cNvGrpSpPr/>
        <p:nvPr/>
      </p:nvGrpSpPr>
      <p:grpSpPr>
        <a:xfrm>
          <a:off x="0" y="0"/>
          <a:ext cx="0" cy="0"/>
          <a:chOff x="0" y="0"/>
          <a:chExt cx="0" cy="0"/>
        </a:xfrm>
      </p:grpSpPr>
      <p:sp>
        <p:nvSpPr>
          <p:cNvPr id="185" name="Google Shape;185;p10">
            <a:extLst>
              <a:ext uri="{FF2B5EF4-FFF2-40B4-BE49-F238E27FC236}">
                <a16:creationId xmlns:a16="http://schemas.microsoft.com/office/drawing/2014/main" id="{81D60017-F220-6265-BBD8-A10B330922D8}"/>
              </a:ext>
            </a:extLst>
          </p:cNvPr>
          <p:cNvSpPr txBox="1">
            <a:spLocks noGrp="1"/>
          </p:cNvSpPr>
          <p:nvPr>
            <p:ph type="title"/>
          </p:nvPr>
        </p:nvSpPr>
        <p:spPr>
          <a:xfrm>
            <a:off x="1394460" y="347866"/>
            <a:ext cx="7166610" cy="1005840"/>
          </a:xfrm>
          <a:prstGeom prst="rect">
            <a:avLst/>
          </a:prstGeom>
          <a:noFill/>
          <a:ln>
            <a:noFill/>
          </a:ln>
        </p:spPr>
        <p:txBody>
          <a:bodyPr spcFirstLastPara="1" wrap="square" lIns="91425" tIns="45700" rIns="91425" bIns="45700" anchor="t" anchorCtr="0">
            <a:noAutofit/>
          </a:bodyPr>
          <a:lstStyle/>
          <a:p>
            <a:pPr marL="0" lvl="0" indent="0" algn="l" rtl="0">
              <a:lnSpc>
                <a:spcPct val="89000"/>
              </a:lnSpc>
              <a:spcBef>
                <a:spcPts val="0"/>
              </a:spcBef>
              <a:spcAft>
                <a:spcPts val="0"/>
              </a:spcAft>
              <a:buClr>
                <a:schemeClr val="dk2"/>
              </a:buClr>
              <a:buSzPts val="4000"/>
              <a:buFont typeface="Candara"/>
              <a:buNone/>
            </a:pPr>
            <a:r>
              <a:rPr lang="hr-HR" sz="4000" b="1" dirty="0">
                <a:latin typeface="Calibri" panose="020F0502020204030204" pitchFamily="34" charset="0"/>
                <a:ea typeface="Calibri" panose="020F0502020204030204" pitchFamily="34" charset="0"/>
                <a:cs typeface="Calibri" panose="020F0502020204030204" pitchFamily="34" charset="0"/>
                <a:sym typeface="Candara"/>
              </a:rPr>
              <a:t>POSTUPAK ODABIRA PROJEKATA</a:t>
            </a:r>
            <a:endParaRPr sz="4000" dirty="0">
              <a:latin typeface="Calibri" panose="020F0502020204030204" pitchFamily="34" charset="0"/>
              <a:ea typeface="Calibri" panose="020F0502020204030204" pitchFamily="34" charset="0"/>
              <a:cs typeface="Calibri" panose="020F0502020204030204" pitchFamily="34" charset="0"/>
            </a:endParaRPr>
          </a:p>
        </p:txBody>
      </p:sp>
      <p:sp>
        <p:nvSpPr>
          <p:cNvPr id="186" name="Google Shape;186;p10">
            <a:extLst>
              <a:ext uri="{FF2B5EF4-FFF2-40B4-BE49-F238E27FC236}">
                <a16:creationId xmlns:a16="http://schemas.microsoft.com/office/drawing/2014/main" id="{06D04FC2-339C-F688-BB45-B8D7B34AC946}"/>
              </a:ext>
            </a:extLst>
          </p:cNvPr>
          <p:cNvSpPr txBox="1">
            <a:spLocks noGrp="1"/>
          </p:cNvSpPr>
          <p:nvPr>
            <p:ph type="body" idx="1"/>
          </p:nvPr>
        </p:nvSpPr>
        <p:spPr>
          <a:xfrm>
            <a:off x="971550" y="1124017"/>
            <a:ext cx="7509510" cy="4889383"/>
          </a:xfrm>
          <a:prstGeom prst="rect">
            <a:avLst/>
          </a:prstGeom>
          <a:noFill/>
          <a:ln>
            <a:noFill/>
          </a:ln>
        </p:spPr>
        <p:txBody>
          <a:bodyPr spcFirstLastPara="1" wrap="square" lIns="91425" tIns="45700" rIns="91425" bIns="45700" anchor="t" anchorCtr="0">
            <a:noAutofit/>
          </a:bodyPr>
          <a:lstStyle/>
          <a:p>
            <a:pPr algn="l"/>
            <a:r>
              <a:rPr lang="hr-HR" dirty="0">
                <a:latin typeface="Calibri" panose="020F0502020204030204" pitchFamily="34" charset="0"/>
                <a:ea typeface="Calibri" panose="020F0502020204030204" pitchFamily="34" charset="0"/>
                <a:cs typeface="Calibri" panose="020F0502020204030204" pitchFamily="34" charset="0"/>
              </a:rPr>
              <a:t>Zaprimanje zahtjeva za potporu</a:t>
            </a:r>
            <a:endParaRPr lang="hr-HR" b="0" i="0" u="none" strike="noStrike" baseline="0" dirty="0">
              <a:latin typeface="Calibri" panose="020F0502020204030204" pitchFamily="34" charset="0"/>
              <a:ea typeface="Calibri" panose="020F0502020204030204" pitchFamily="34" charset="0"/>
              <a:cs typeface="Calibri" panose="020F0502020204030204" pitchFamily="34" charset="0"/>
            </a:endParaRPr>
          </a:p>
          <a:p>
            <a:pPr algn="l"/>
            <a:r>
              <a:rPr lang="hr-HR" b="0" i="0" u="none" strike="noStrike" baseline="0" dirty="0">
                <a:latin typeface="Calibri" panose="020F0502020204030204" pitchFamily="34" charset="0"/>
                <a:ea typeface="Calibri" panose="020F0502020204030204" pitchFamily="34" charset="0"/>
                <a:cs typeface="Calibri" panose="020F0502020204030204" pitchFamily="34" charset="0"/>
              </a:rPr>
              <a:t>Izrada inicijalne rang liste</a:t>
            </a:r>
          </a:p>
          <a:p>
            <a:pPr algn="l"/>
            <a:r>
              <a:rPr lang="hr-HR" dirty="0">
                <a:latin typeface="Calibri" panose="020F0502020204030204" pitchFamily="34" charset="0"/>
                <a:ea typeface="Calibri" panose="020F0502020204030204" pitchFamily="34" charset="0"/>
                <a:cs typeface="Calibri" panose="020F0502020204030204" pitchFamily="34" charset="0"/>
              </a:rPr>
              <a:t>Ocjenjivanje projekata</a:t>
            </a:r>
          </a:p>
          <a:p>
            <a:pPr algn="l"/>
            <a:r>
              <a:rPr lang="hr-HR" b="0" i="0" u="none" strike="noStrike" baseline="0" dirty="0">
                <a:latin typeface="Calibri" panose="020F0502020204030204" pitchFamily="34" charset="0"/>
                <a:ea typeface="Calibri" panose="020F0502020204030204" pitchFamily="34" charset="0"/>
                <a:cs typeface="Calibri" panose="020F0502020204030204" pitchFamily="34" charset="0"/>
              </a:rPr>
              <a:t>Dopuna/obrazloženje (ako je potrebno) – rok 7 dana</a:t>
            </a:r>
          </a:p>
          <a:p>
            <a:pPr algn="l"/>
            <a:r>
              <a:rPr lang="hr-HR" b="0" i="0" u="none" strike="noStrike" baseline="0" dirty="0">
                <a:latin typeface="Calibri" panose="020F0502020204030204" pitchFamily="34" charset="0"/>
                <a:ea typeface="Calibri" panose="020F0502020204030204" pitchFamily="34" charset="0"/>
                <a:cs typeface="Calibri" panose="020F0502020204030204" pitchFamily="34" charset="0"/>
              </a:rPr>
              <a:t>Rangiranje zahtjeva za potporu</a:t>
            </a:r>
          </a:p>
          <a:p>
            <a:pPr algn="l"/>
            <a:r>
              <a:rPr lang="hr-HR" b="0" i="0" u="none" strike="noStrike" baseline="0" dirty="0">
                <a:latin typeface="Calibri" panose="020F0502020204030204" pitchFamily="34" charset="0"/>
                <a:ea typeface="Calibri" panose="020F0502020204030204" pitchFamily="34" charset="0"/>
                <a:cs typeface="Calibri" panose="020F0502020204030204" pitchFamily="34" charset="0"/>
              </a:rPr>
              <a:t>Odabir projekata i donošenje odluka od strane Upravnog odbora</a:t>
            </a:r>
          </a:p>
          <a:p>
            <a:pPr algn="l"/>
            <a:r>
              <a:rPr lang="hr-HR" b="0" i="0" u="none" strike="noStrike" baseline="0" dirty="0">
                <a:latin typeface="Calibri" panose="020F0502020204030204" pitchFamily="34" charset="0"/>
                <a:ea typeface="Calibri" panose="020F0502020204030204" pitchFamily="34" charset="0"/>
                <a:cs typeface="Calibri" panose="020F0502020204030204" pitchFamily="34" charset="0"/>
              </a:rPr>
              <a:t>Dostava odluka (preporučenom pošiljkom ili e-mailom)</a:t>
            </a:r>
          </a:p>
          <a:p>
            <a:pPr algn="l"/>
            <a:r>
              <a:rPr lang="hr-HR" dirty="0">
                <a:latin typeface="Calibri" panose="020F0502020204030204" pitchFamily="34" charset="0"/>
                <a:ea typeface="Calibri" panose="020F0502020204030204" pitchFamily="34" charset="0"/>
                <a:cs typeface="Calibri" panose="020F0502020204030204" pitchFamily="34" charset="0"/>
              </a:rPr>
              <a:t>Prigovori na odluke LAG-a – u roku 8 dana od dana dostave odluke</a:t>
            </a:r>
            <a:endParaRPr lang="hr-HR" b="0" i="0" u="none" strike="noStrike" baseline="0" dirty="0">
              <a:latin typeface="Calibri" panose="020F0502020204030204" pitchFamily="34" charset="0"/>
              <a:ea typeface="Calibri" panose="020F0502020204030204" pitchFamily="34" charset="0"/>
              <a:cs typeface="Calibri" panose="020F0502020204030204" pitchFamily="34" charset="0"/>
            </a:endParaRPr>
          </a:p>
          <a:p>
            <a:pPr algn="l"/>
            <a:r>
              <a:rPr lang="hr-HR" dirty="0">
                <a:latin typeface="Calibri" panose="020F0502020204030204" pitchFamily="34" charset="0"/>
                <a:ea typeface="Calibri" panose="020F0502020204030204" pitchFamily="34" charset="0"/>
                <a:cs typeface="Calibri" panose="020F0502020204030204" pitchFamily="34" charset="0"/>
              </a:rPr>
              <a:t>Objava rezultata o provedenom LAG natječaju</a:t>
            </a:r>
          </a:p>
          <a:p>
            <a:pPr algn="l"/>
            <a:r>
              <a:rPr lang="hr-HR" b="1" i="0" u="none" strike="noStrike" baseline="0" dirty="0">
                <a:latin typeface="Calibri" panose="020F0502020204030204" pitchFamily="34" charset="0"/>
                <a:ea typeface="Calibri" panose="020F0502020204030204" pitchFamily="34" charset="0"/>
                <a:cs typeface="Calibri" panose="020F0502020204030204" pitchFamily="34" charset="0"/>
              </a:rPr>
              <a:t>Korisnik LAG-u dostavlja specijalnu punomoć sa prijavnim podacima za korištenje korisnikovog </a:t>
            </a:r>
            <a:r>
              <a:rPr lang="hr-HR" b="1" i="0" u="none" strike="noStrike" baseline="0" dirty="0" err="1">
                <a:latin typeface="Calibri" panose="020F0502020204030204" pitchFamily="34" charset="0"/>
                <a:ea typeface="Calibri" panose="020F0502020204030204" pitchFamily="34" charset="0"/>
                <a:cs typeface="Calibri" panose="020F0502020204030204" pitchFamily="34" charset="0"/>
              </a:rPr>
              <a:t>Agroneta</a:t>
            </a:r>
            <a:endParaRPr lang="hr-HR" b="1" i="0" u="none" strike="noStrike" baseline="0" dirty="0">
              <a:latin typeface="Calibri" panose="020F0502020204030204" pitchFamily="34" charset="0"/>
              <a:ea typeface="Calibri" panose="020F0502020204030204" pitchFamily="34" charset="0"/>
              <a:cs typeface="Calibri" panose="020F0502020204030204" pitchFamily="34" charset="0"/>
            </a:endParaRPr>
          </a:p>
          <a:p>
            <a:pPr algn="l"/>
            <a:r>
              <a:rPr lang="pl-PL" b="0" i="0" u="none" strike="noStrike" baseline="0" dirty="0">
                <a:latin typeface="Calibri" panose="020F0502020204030204" pitchFamily="34" charset="0"/>
                <a:ea typeface="Calibri" panose="020F0502020204030204" pitchFamily="34" charset="0"/>
                <a:cs typeface="Calibri" panose="020F0502020204030204" pitchFamily="34" charset="0"/>
              </a:rPr>
              <a:t>Podnošenje zahtjeva za potporu na završnu provjeru prihvatljivosti APPRRR-u od strane LAG-a u ime i za račun korisnika</a:t>
            </a:r>
            <a:endParaRPr lang="hr-HR" b="0" i="0" u="none" strike="noStrike" baseline="0" dirty="0">
              <a:latin typeface="Calibri" panose="020F0502020204030204" pitchFamily="34" charset="0"/>
              <a:ea typeface="Calibri" panose="020F0502020204030204" pitchFamily="34" charset="0"/>
              <a:cs typeface="Calibri" panose="020F0502020204030204" pitchFamily="34" charset="0"/>
            </a:endParaRPr>
          </a:p>
        </p:txBody>
      </p:sp>
      <p:sp>
        <p:nvSpPr>
          <p:cNvPr id="187" name="Google Shape;187;p10">
            <a:extLst>
              <a:ext uri="{FF2B5EF4-FFF2-40B4-BE49-F238E27FC236}">
                <a16:creationId xmlns:a16="http://schemas.microsoft.com/office/drawing/2014/main" id="{185C77DA-6754-5319-996D-A414F2DEB003}"/>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8" name="Google Shape;188;p10">
            <a:extLst>
              <a:ext uri="{FF2B5EF4-FFF2-40B4-BE49-F238E27FC236}">
                <a16:creationId xmlns:a16="http://schemas.microsoft.com/office/drawing/2014/main" id="{B2602A06-236B-9E0C-9F89-F56E1AF29730}"/>
              </a:ext>
            </a:extLst>
          </p:cNvPr>
          <p:cNvPicPr preferRelativeResize="0"/>
          <p:nvPr/>
        </p:nvPicPr>
        <p:blipFill rotWithShape="1">
          <a:blip r:embed="rId3">
            <a:alphaModFix/>
          </a:blip>
          <a:srcRect/>
          <a:stretch/>
        </p:blipFill>
        <p:spPr>
          <a:xfrm>
            <a:off x="7623632" y="944074"/>
            <a:ext cx="1280338" cy="1280338"/>
          </a:xfrm>
          <a:prstGeom prst="rect">
            <a:avLst/>
          </a:prstGeom>
          <a:noFill/>
          <a:ln>
            <a:noFill/>
          </a:ln>
        </p:spPr>
      </p:pic>
    </p:spTree>
    <p:extLst>
      <p:ext uri="{BB962C8B-B14F-4D97-AF65-F5344CB8AC3E}">
        <p14:creationId xmlns:p14="http://schemas.microsoft.com/office/powerpoint/2010/main" val="13218523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84">
          <a:extLst>
            <a:ext uri="{FF2B5EF4-FFF2-40B4-BE49-F238E27FC236}">
              <a16:creationId xmlns:a16="http://schemas.microsoft.com/office/drawing/2014/main" id="{22E9FD8A-A40E-0101-A220-B0DE47E8354A}"/>
            </a:ext>
          </a:extLst>
        </p:cNvPr>
        <p:cNvGrpSpPr/>
        <p:nvPr/>
      </p:nvGrpSpPr>
      <p:grpSpPr>
        <a:xfrm>
          <a:off x="0" y="0"/>
          <a:ext cx="0" cy="0"/>
          <a:chOff x="0" y="0"/>
          <a:chExt cx="0" cy="0"/>
        </a:xfrm>
      </p:grpSpPr>
      <p:sp>
        <p:nvSpPr>
          <p:cNvPr id="185" name="Google Shape;185;p10">
            <a:extLst>
              <a:ext uri="{FF2B5EF4-FFF2-40B4-BE49-F238E27FC236}">
                <a16:creationId xmlns:a16="http://schemas.microsoft.com/office/drawing/2014/main" id="{10A5FE22-A1EE-2C1B-3B1E-69CE36019B57}"/>
              </a:ext>
            </a:extLst>
          </p:cNvPr>
          <p:cNvSpPr txBox="1">
            <a:spLocks noGrp="1"/>
          </p:cNvSpPr>
          <p:nvPr>
            <p:ph type="title"/>
          </p:nvPr>
        </p:nvSpPr>
        <p:spPr>
          <a:xfrm>
            <a:off x="1394460" y="347866"/>
            <a:ext cx="7086600" cy="1005840"/>
          </a:xfrm>
          <a:prstGeom prst="rect">
            <a:avLst/>
          </a:prstGeom>
          <a:noFill/>
          <a:ln>
            <a:noFill/>
          </a:ln>
        </p:spPr>
        <p:txBody>
          <a:bodyPr spcFirstLastPara="1" wrap="square" lIns="91425" tIns="45700" rIns="91425" bIns="45700" anchor="t" anchorCtr="0">
            <a:noAutofit/>
          </a:bodyPr>
          <a:lstStyle/>
          <a:p>
            <a:pPr marL="0" lvl="0" indent="0" algn="l" rtl="0">
              <a:lnSpc>
                <a:spcPct val="89000"/>
              </a:lnSpc>
              <a:spcBef>
                <a:spcPts val="0"/>
              </a:spcBef>
              <a:spcAft>
                <a:spcPts val="0"/>
              </a:spcAft>
              <a:buClr>
                <a:schemeClr val="dk2"/>
              </a:buClr>
              <a:buSzPts val="4000"/>
              <a:buFont typeface="Candara"/>
              <a:buNone/>
            </a:pPr>
            <a:r>
              <a:rPr lang="hr-HR" sz="4000" b="1" dirty="0">
                <a:latin typeface="Calibri" panose="020F0502020204030204" pitchFamily="34" charset="0"/>
                <a:ea typeface="Calibri" panose="020F0502020204030204" pitchFamily="34" charset="0"/>
                <a:cs typeface="Calibri" panose="020F0502020204030204" pitchFamily="34" charset="0"/>
                <a:sym typeface="Candara"/>
              </a:rPr>
              <a:t>POSTUPAK DODJELE SREDSTAVA I PROVEDBE PROJEKTA</a:t>
            </a:r>
            <a:endParaRPr sz="4000" dirty="0">
              <a:latin typeface="Calibri" panose="020F0502020204030204" pitchFamily="34" charset="0"/>
              <a:ea typeface="Calibri" panose="020F0502020204030204" pitchFamily="34" charset="0"/>
              <a:cs typeface="Calibri" panose="020F0502020204030204" pitchFamily="34" charset="0"/>
            </a:endParaRPr>
          </a:p>
        </p:txBody>
      </p:sp>
      <p:sp>
        <p:nvSpPr>
          <p:cNvPr id="186" name="Google Shape;186;p10">
            <a:extLst>
              <a:ext uri="{FF2B5EF4-FFF2-40B4-BE49-F238E27FC236}">
                <a16:creationId xmlns:a16="http://schemas.microsoft.com/office/drawing/2014/main" id="{7F53E09A-CD8A-801B-92E7-9DEF14DE53EA}"/>
              </a:ext>
            </a:extLst>
          </p:cNvPr>
          <p:cNvSpPr txBox="1">
            <a:spLocks noGrp="1"/>
          </p:cNvSpPr>
          <p:nvPr>
            <p:ph type="body" idx="1"/>
          </p:nvPr>
        </p:nvSpPr>
        <p:spPr>
          <a:xfrm>
            <a:off x="971550" y="1476454"/>
            <a:ext cx="7898130" cy="4518660"/>
          </a:xfrm>
          <a:prstGeom prst="rect">
            <a:avLst/>
          </a:prstGeom>
          <a:noFill/>
          <a:ln>
            <a:noFill/>
          </a:ln>
        </p:spPr>
        <p:txBody>
          <a:bodyPr spcFirstLastPara="1" wrap="square" lIns="91425" tIns="45700" rIns="91425" bIns="45700" anchor="t" anchorCtr="0">
            <a:normAutofit lnSpcReduction="10000"/>
          </a:bodyPr>
          <a:lstStyle/>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Završna provjera prihvatljivosti projekta (APPRRR)</a:t>
            </a:r>
          </a:p>
          <a:p>
            <a:pPr algn="l"/>
            <a:r>
              <a:rPr lang="hr-HR" sz="2800" b="0" i="1" u="none" strike="noStrike" baseline="0" dirty="0">
                <a:latin typeface="Calibri" panose="020F0502020204030204" pitchFamily="34" charset="0"/>
                <a:ea typeface="Calibri" panose="020F0502020204030204" pitchFamily="34" charset="0"/>
                <a:cs typeface="Calibri" panose="020F0502020204030204" pitchFamily="34" charset="0"/>
              </a:rPr>
              <a:t>Dopuna/obrazloženje (APPRRR, LAG, korisnik)</a:t>
            </a:r>
          </a:p>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Donošenje Odluke o dodjeli sredstava (APPRRR)</a:t>
            </a:r>
          </a:p>
          <a:p>
            <a:pPr algn="l"/>
            <a:r>
              <a:rPr lang="hr-HR" sz="2800" dirty="0">
                <a:latin typeface="Calibri" panose="020F0502020204030204" pitchFamily="34" charset="0"/>
                <a:ea typeface="Calibri" panose="020F0502020204030204" pitchFamily="34" charset="0"/>
                <a:cs typeface="Calibri" panose="020F0502020204030204" pitchFamily="34" charset="0"/>
              </a:rPr>
              <a:t>Postupci nabave (korisnik)</a:t>
            </a:r>
          </a:p>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Provedba projekta i podnošenje zahtjeva za predujam/isplate (korisnik)</a:t>
            </a:r>
          </a:p>
          <a:p>
            <a:pPr algn="l"/>
            <a:r>
              <a:rPr lang="hr-HR" sz="2800" dirty="0">
                <a:latin typeface="Calibri" panose="020F0502020204030204" pitchFamily="34" charset="0"/>
                <a:ea typeface="Calibri" panose="020F0502020204030204" pitchFamily="34" charset="0"/>
                <a:cs typeface="Calibri" panose="020F0502020204030204" pitchFamily="34" charset="0"/>
              </a:rPr>
              <a:t>Posjeta lokaciji ulaganja (LAG)</a:t>
            </a:r>
          </a:p>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Konačna isplata (APPRRR)</a:t>
            </a:r>
          </a:p>
          <a:p>
            <a:pPr algn="l"/>
            <a:r>
              <a:rPr lang="hr-HR" sz="2800" dirty="0">
                <a:latin typeface="Calibri" panose="020F0502020204030204" pitchFamily="34" charset="0"/>
                <a:ea typeface="Calibri" panose="020F0502020204030204" pitchFamily="34" charset="0"/>
                <a:cs typeface="Calibri" panose="020F0502020204030204" pitchFamily="34" charset="0"/>
              </a:rPr>
              <a:t>Petogodišnje razdoblje – moguća kontrola</a:t>
            </a:r>
            <a:endParaRPr lang="hr-HR" sz="2800" b="0" i="0" u="none" strike="noStrike" baseline="0" dirty="0">
              <a:latin typeface="Calibri" panose="020F0502020204030204" pitchFamily="34" charset="0"/>
              <a:ea typeface="Calibri" panose="020F0502020204030204" pitchFamily="34" charset="0"/>
              <a:cs typeface="Calibri" panose="020F0502020204030204" pitchFamily="34" charset="0"/>
            </a:endParaRPr>
          </a:p>
        </p:txBody>
      </p:sp>
      <p:sp>
        <p:nvSpPr>
          <p:cNvPr id="187" name="Google Shape;187;p10">
            <a:extLst>
              <a:ext uri="{FF2B5EF4-FFF2-40B4-BE49-F238E27FC236}">
                <a16:creationId xmlns:a16="http://schemas.microsoft.com/office/drawing/2014/main" id="{AA27BC17-51CD-433C-7B10-E7A86CECB698}"/>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8" name="Google Shape;188;p10">
            <a:extLst>
              <a:ext uri="{FF2B5EF4-FFF2-40B4-BE49-F238E27FC236}">
                <a16:creationId xmlns:a16="http://schemas.microsoft.com/office/drawing/2014/main" id="{39A5F610-01F2-0BC9-7BFF-C0CA724D3693}"/>
              </a:ext>
            </a:extLst>
          </p:cNvPr>
          <p:cNvPicPr preferRelativeResize="0"/>
          <p:nvPr/>
        </p:nvPicPr>
        <p:blipFill rotWithShape="1">
          <a:blip r:embed="rId3">
            <a:alphaModFix/>
          </a:blip>
          <a:srcRect/>
          <a:stretch/>
        </p:blipFill>
        <p:spPr>
          <a:xfrm>
            <a:off x="7532281" y="4066223"/>
            <a:ext cx="1280338" cy="1280338"/>
          </a:xfrm>
          <a:prstGeom prst="rect">
            <a:avLst/>
          </a:prstGeom>
          <a:noFill/>
          <a:ln>
            <a:noFill/>
          </a:ln>
        </p:spPr>
      </p:pic>
    </p:spTree>
    <p:extLst>
      <p:ext uri="{BB962C8B-B14F-4D97-AF65-F5344CB8AC3E}">
        <p14:creationId xmlns:p14="http://schemas.microsoft.com/office/powerpoint/2010/main" val="4729550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84">
          <a:extLst>
            <a:ext uri="{FF2B5EF4-FFF2-40B4-BE49-F238E27FC236}">
              <a16:creationId xmlns:a16="http://schemas.microsoft.com/office/drawing/2014/main" id="{EE3B3EB3-E531-6F07-D1A8-51CCAFF6A404}"/>
            </a:ext>
          </a:extLst>
        </p:cNvPr>
        <p:cNvGrpSpPr/>
        <p:nvPr/>
      </p:nvGrpSpPr>
      <p:grpSpPr>
        <a:xfrm>
          <a:off x="0" y="0"/>
          <a:ext cx="0" cy="0"/>
          <a:chOff x="0" y="0"/>
          <a:chExt cx="0" cy="0"/>
        </a:xfrm>
      </p:grpSpPr>
      <p:sp>
        <p:nvSpPr>
          <p:cNvPr id="185" name="Google Shape;185;p10">
            <a:extLst>
              <a:ext uri="{FF2B5EF4-FFF2-40B4-BE49-F238E27FC236}">
                <a16:creationId xmlns:a16="http://schemas.microsoft.com/office/drawing/2014/main" id="{A7B322CC-AB8A-205D-8085-B36DF4FBA4D5}"/>
              </a:ext>
            </a:extLst>
          </p:cNvPr>
          <p:cNvSpPr txBox="1">
            <a:spLocks noGrp="1"/>
          </p:cNvSpPr>
          <p:nvPr>
            <p:ph type="title"/>
          </p:nvPr>
        </p:nvSpPr>
        <p:spPr>
          <a:xfrm>
            <a:off x="834389" y="347866"/>
            <a:ext cx="7852411" cy="1005840"/>
          </a:xfrm>
          <a:prstGeom prst="rect">
            <a:avLst/>
          </a:prstGeom>
          <a:noFill/>
          <a:ln>
            <a:noFill/>
          </a:ln>
        </p:spPr>
        <p:txBody>
          <a:bodyPr spcFirstLastPara="1" wrap="square" lIns="91425" tIns="45700" rIns="91425" bIns="45700" anchor="t" anchorCtr="0">
            <a:noAutofit/>
          </a:bodyPr>
          <a:lstStyle/>
          <a:p>
            <a:pPr marL="0" lvl="0" indent="0" algn="ctr" rtl="0">
              <a:lnSpc>
                <a:spcPct val="89000"/>
              </a:lnSpc>
              <a:spcBef>
                <a:spcPts val="0"/>
              </a:spcBef>
              <a:spcAft>
                <a:spcPts val="0"/>
              </a:spcAft>
              <a:buClr>
                <a:schemeClr val="dk2"/>
              </a:buClr>
              <a:buSzPts val="4000"/>
              <a:buFont typeface="Candara"/>
              <a:buNone/>
            </a:pPr>
            <a:r>
              <a:rPr lang="hr-HR" b="1" dirty="0">
                <a:latin typeface="Calibri" panose="020F0502020204030204" pitchFamily="34" charset="0"/>
                <a:ea typeface="Calibri" panose="020F0502020204030204" pitchFamily="34" charset="0"/>
                <a:cs typeface="Calibri" panose="020F0502020204030204" pitchFamily="34" charset="0"/>
                <a:sym typeface="Candara"/>
              </a:rPr>
              <a:t>POSTUPCI NABAVE – VAŽNO (članak 53. Pravilnika)</a:t>
            </a:r>
            <a:endParaRPr dirty="0">
              <a:latin typeface="Calibri" panose="020F0502020204030204" pitchFamily="34" charset="0"/>
              <a:ea typeface="Calibri" panose="020F0502020204030204" pitchFamily="34" charset="0"/>
              <a:cs typeface="Calibri" panose="020F0502020204030204" pitchFamily="34" charset="0"/>
            </a:endParaRPr>
          </a:p>
        </p:txBody>
      </p:sp>
      <p:sp>
        <p:nvSpPr>
          <p:cNvPr id="186" name="Google Shape;186;p10">
            <a:extLst>
              <a:ext uri="{FF2B5EF4-FFF2-40B4-BE49-F238E27FC236}">
                <a16:creationId xmlns:a16="http://schemas.microsoft.com/office/drawing/2014/main" id="{E05C371E-EB82-E730-3264-F81D73792F5D}"/>
              </a:ext>
            </a:extLst>
          </p:cNvPr>
          <p:cNvSpPr txBox="1">
            <a:spLocks noGrp="1"/>
          </p:cNvSpPr>
          <p:nvPr>
            <p:ph type="body" idx="1"/>
          </p:nvPr>
        </p:nvSpPr>
        <p:spPr>
          <a:xfrm>
            <a:off x="971550" y="1737360"/>
            <a:ext cx="7200900" cy="4257754"/>
          </a:xfrm>
          <a:prstGeom prst="rect">
            <a:avLst/>
          </a:prstGeom>
          <a:noFill/>
          <a:ln>
            <a:noFill/>
          </a:ln>
        </p:spPr>
        <p:txBody>
          <a:bodyPr spcFirstLastPara="1" wrap="square" lIns="91425" tIns="45700" rIns="91425" bIns="45700" anchor="t" anchorCtr="0">
            <a:normAutofit/>
          </a:bodyPr>
          <a:lstStyle/>
          <a:p>
            <a:pPr algn="l"/>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Postupci nabave mogu započeti nakon objave ovog Natječaja, ali </a:t>
            </a:r>
            <a:r>
              <a:rPr lang="hr-HR" sz="2800" b="1" i="0" u="none" strike="noStrike" baseline="0" dirty="0">
                <a:latin typeface="Calibri" panose="020F0502020204030204" pitchFamily="34" charset="0"/>
                <a:ea typeface="Calibri" panose="020F0502020204030204" pitchFamily="34" charset="0"/>
                <a:cs typeface="Calibri" panose="020F0502020204030204" pitchFamily="34" charset="0"/>
              </a:rPr>
              <a:t>ne smiju biti zaključeni prije podnošenja zahtjeva za potporu na ovaj Natječaj</a:t>
            </a:r>
            <a:r>
              <a:rPr lang="hr-HR" sz="2800" b="0" i="0" u="none" strike="noStrike" baseline="0" dirty="0">
                <a:latin typeface="Calibri" panose="020F0502020204030204" pitchFamily="34" charset="0"/>
                <a:ea typeface="Calibri" panose="020F0502020204030204" pitchFamily="34" charset="0"/>
                <a:cs typeface="Calibri" panose="020F0502020204030204" pitchFamily="34" charset="0"/>
              </a:rPr>
              <a:t>, osim kupnje zemljišta i objekata, općih troškova u svrhu pripreme i provedbe projekta, koji mogu biti zaključeni prije podnošenja zahtjeva za potporu na ovaj Natječaj, ali ne prije 1. siječnja 2023. godine. </a:t>
            </a:r>
          </a:p>
        </p:txBody>
      </p:sp>
      <p:sp>
        <p:nvSpPr>
          <p:cNvPr id="187" name="Google Shape;187;p10">
            <a:extLst>
              <a:ext uri="{FF2B5EF4-FFF2-40B4-BE49-F238E27FC236}">
                <a16:creationId xmlns:a16="http://schemas.microsoft.com/office/drawing/2014/main" id="{8053E365-AE06-D5A4-9F5A-2FAE0470905E}"/>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8" name="Google Shape;188;p10">
            <a:extLst>
              <a:ext uri="{FF2B5EF4-FFF2-40B4-BE49-F238E27FC236}">
                <a16:creationId xmlns:a16="http://schemas.microsoft.com/office/drawing/2014/main" id="{FCF2B0DF-A9F9-E669-95EF-C7FA744CD7BE}"/>
              </a:ext>
            </a:extLst>
          </p:cNvPr>
          <p:cNvPicPr preferRelativeResize="0"/>
          <p:nvPr/>
        </p:nvPicPr>
        <p:blipFill rotWithShape="1">
          <a:blip r:embed="rId3">
            <a:alphaModFix/>
          </a:blip>
          <a:srcRect/>
          <a:stretch/>
        </p:blipFill>
        <p:spPr>
          <a:xfrm>
            <a:off x="7406463" y="5191696"/>
            <a:ext cx="1280338" cy="1280338"/>
          </a:xfrm>
          <a:prstGeom prst="rect">
            <a:avLst/>
          </a:prstGeom>
          <a:noFill/>
          <a:ln>
            <a:noFill/>
          </a:ln>
        </p:spPr>
      </p:pic>
    </p:spTree>
    <p:extLst>
      <p:ext uri="{BB962C8B-B14F-4D97-AF65-F5344CB8AC3E}">
        <p14:creationId xmlns:p14="http://schemas.microsoft.com/office/powerpoint/2010/main" val="6267466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84">
          <a:extLst>
            <a:ext uri="{FF2B5EF4-FFF2-40B4-BE49-F238E27FC236}">
              <a16:creationId xmlns:a16="http://schemas.microsoft.com/office/drawing/2014/main" id="{8FD9C41C-B05B-6F63-D043-8B10805572F4}"/>
            </a:ext>
          </a:extLst>
        </p:cNvPr>
        <p:cNvGrpSpPr/>
        <p:nvPr/>
      </p:nvGrpSpPr>
      <p:grpSpPr>
        <a:xfrm>
          <a:off x="0" y="0"/>
          <a:ext cx="0" cy="0"/>
          <a:chOff x="0" y="0"/>
          <a:chExt cx="0" cy="0"/>
        </a:xfrm>
      </p:grpSpPr>
      <p:sp>
        <p:nvSpPr>
          <p:cNvPr id="185" name="Google Shape;185;p10">
            <a:extLst>
              <a:ext uri="{FF2B5EF4-FFF2-40B4-BE49-F238E27FC236}">
                <a16:creationId xmlns:a16="http://schemas.microsoft.com/office/drawing/2014/main" id="{74E7386D-4E85-0B2A-4E97-161AFA0BE383}"/>
              </a:ext>
            </a:extLst>
          </p:cNvPr>
          <p:cNvSpPr txBox="1">
            <a:spLocks noGrp="1"/>
          </p:cNvSpPr>
          <p:nvPr>
            <p:ph type="title"/>
          </p:nvPr>
        </p:nvSpPr>
        <p:spPr>
          <a:xfrm>
            <a:off x="811530" y="347866"/>
            <a:ext cx="8012430" cy="532244"/>
          </a:xfrm>
          <a:prstGeom prst="rect">
            <a:avLst/>
          </a:prstGeom>
          <a:noFill/>
          <a:ln>
            <a:noFill/>
          </a:ln>
        </p:spPr>
        <p:txBody>
          <a:bodyPr spcFirstLastPara="1" wrap="square" lIns="91425" tIns="45700" rIns="91425" bIns="45700" anchor="t" anchorCtr="0">
            <a:noAutofit/>
          </a:bodyPr>
          <a:lstStyle/>
          <a:p>
            <a:pPr marL="0" lvl="0" indent="0" algn="ctr" rtl="0">
              <a:lnSpc>
                <a:spcPct val="89000"/>
              </a:lnSpc>
              <a:spcBef>
                <a:spcPts val="0"/>
              </a:spcBef>
              <a:spcAft>
                <a:spcPts val="0"/>
              </a:spcAft>
              <a:buClr>
                <a:schemeClr val="dk2"/>
              </a:buClr>
              <a:buSzPts val="4000"/>
              <a:buFont typeface="Candara"/>
              <a:buNone/>
            </a:pPr>
            <a:r>
              <a:rPr lang="hr-HR" sz="3600" b="1" dirty="0">
                <a:latin typeface="Calibri" panose="020F0502020204030204" pitchFamily="34" charset="0"/>
                <a:ea typeface="Calibri" panose="020F0502020204030204" pitchFamily="34" charset="0"/>
                <a:cs typeface="Calibri" panose="020F0502020204030204" pitchFamily="34" charset="0"/>
                <a:sym typeface="Candara"/>
              </a:rPr>
              <a:t>POSTUPCI NABAVE ZA NEOBVEZNIKE ZJN</a:t>
            </a:r>
            <a:br>
              <a:rPr lang="hr-HR" sz="3600" b="1" dirty="0">
                <a:latin typeface="Calibri" panose="020F0502020204030204" pitchFamily="34" charset="0"/>
                <a:ea typeface="Calibri" panose="020F0502020204030204" pitchFamily="34" charset="0"/>
                <a:cs typeface="Calibri" panose="020F0502020204030204" pitchFamily="34" charset="0"/>
                <a:sym typeface="Candara"/>
              </a:rPr>
            </a:b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186" name="Google Shape;186;p10">
            <a:extLst>
              <a:ext uri="{FF2B5EF4-FFF2-40B4-BE49-F238E27FC236}">
                <a16:creationId xmlns:a16="http://schemas.microsoft.com/office/drawing/2014/main" id="{08DD593A-E6C8-FF86-6E53-734B37F8A5CD}"/>
              </a:ext>
            </a:extLst>
          </p:cNvPr>
          <p:cNvSpPr txBox="1">
            <a:spLocks noGrp="1"/>
          </p:cNvSpPr>
          <p:nvPr>
            <p:ph type="body" idx="1"/>
          </p:nvPr>
        </p:nvSpPr>
        <p:spPr>
          <a:xfrm>
            <a:off x="714374" y="1097279"/>
            <a:ext cx="7715251" cy="4726305"/>
          </a:xfrm>
          <a:prstGeom prst="rect">
            <a:avLst/>
          </a:prstGeom>
          <a:noFill/>
          <a:ln>
            <a:noFill/>
          </a:ln>
        </p:spPr>
        <p:txBody>
          <a:bodyPr spcFirstLastPara="1" wrap="square" lIns="91425" tIns="45700" rIns="91425" bIns="45700" anchor="t" anchorCtr="0">
            <a:noAutofit/>
          </a:bodyPr>
          <a:lstStyle/>
          <a:p>
            <a:pPr>
              <a:spcBef>
                <a:spcPts val="0"/>
              </a:spcBef>
              <a:spcAft>
                <a:spcPts val="600"/>
              </a:spcAft>
            </a:pP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Nabave radova, robe i usluga procijenjene vrijednosti </a:t>
            </a: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do 7.499,99 EUR </a:t>
            </a: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(bez PDV-a) </a:t>
            </a: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ili ako se radi o maksimalnim iznosima </a:t>
            </a:r>
            <a:r>
              <a:rPr lang="hr-HR" sz="2400" b="1" dirty="0">
                <a:latin typeface="Calibri" panose="020F0502020204030204" pitchFamily="34" charset="0"/>
                <a:ea typeface="Calibri" panose="020F0502020204030204" pitchFamily="34" charset="0"/>
                <a:cs typeface="Calibri" panose="020F0502020204030204" pitchFamily="34" charset="0"/>
              </a:rPr>
              <a:t>troškova</a:t>
            </a:r>
            <a:r>
              <a:rPr lang="hr-HR" sz="2400" dirty="0">
                <a:latin typeface="Calibri" panose="020F0502020204030204" pitchFamily="34" charset="0"/>
                <a:ea typeface="Calibri" panose="020F0502020204030204" pitchFamily="34" charset="0"/>
                <a:cs typeface="Calibri" panose="020F0502020204030204" pitchFamily="34" charset="0"/>
              </a:rPr>
              <a:t>, uključujući kupnju zemljišta, objekta ili općih troškova </a:t>
            </a: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provodi se u skladu s člankom 54. i 55. Pravilnika, </a:t>
            </a:r>
            <a:r>
              <a:rPr lang="hr-HR" sz="2400" b="1" i="0" u="sng" strike="noStrike" baseline="0" dirty="0">
                <a:latin typeface="Calibri" panose="020F0502020204030204" pitchFamily="34" charset="0"/>
                <a:ea typeface="Calibri" panose="020F0502020204030204" pitchFamily="34" charset="0"/>
                <a:cs typeface="Calibri" panose="020F0502020204030204" pitchFamily="34" charset="0"/>
              </a:rPr>
              <a:t>bez obveze provođenja postupka nabave putem EONA-e</a:t>
            </a: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a:t>
            </a: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 nabavom radova, robe ili usluga po vlastitom izboru od dobavljača ili izvođača.</a:t>
            </a:r>
          </a:p>
          <a:p>
            <a:pPr>
              <a:spcBef>
                <a:spcPts val="0"/>
              </a:spcBef>
              <a:spcAft>
                <a:spcPts val="600"/>
              </a:spcAft>
            </a:pPr>
            <a:endParaRPr lang="hr-HR" sz="2400" i="0" u="none" strike="noStrike" baseline="0" dirty="0">
              <a:highlight>
                <a:srgbClr val="FFFF00"/>
              </a:highlight>
              <a:latin typeface="Calibri" panose="020F0502020204030204" pitchFamily="34" charset="0"/>
              <a:ea typeface="Calibri" panose="020F0502020204030204" pitchFamily="34" charset="0"/>
              <a:cs typeface="Calibri" panose="020F0502020204030204" pitchFamily="34" charset="0"/>
            </a:endParaRPr>
          </a:p>
          <a:p>
            <a:pPr>
              <a:spcBef>
                <a:spcPts val="0"/>
              </a:spcBef>
              <a:spcAft>
                <a:spcPts val="600"/>
              </a:spcAft>
            </a:pPr>
            <a:r>
              <a:rPr lang="hr-HR" sz="2400" dirty="0">
                <a:latin typeface="Calibri" panose="020F0502020204030204" pitchFamily="34" charset="0"/>
                <a:ea typeface="Calibri" panose="020F0502020204030204" pitchFamily="34" charset="0"/>
                <a:cs typeface="Calibri" panose="020F0502020204030204" pitchFamily="34" charset="0"/>
              </a:rPr>
              <a:t>N</a:t>
            </a: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abava radova, roba i usluga procijenjene vrijednosti </a:t>
            </a: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od 7.500,00 EUR </a:t>
            </a:r>
            <a:r>
              <a:rPr lang="hr-HR" sz="2400" dirty="0">
                <a:latin typeface="Calibri" panose="020F0502020204030204" pitchFamily="34" charset="0"/>
                <a:ea typeface="Calibri" panose="020F0502020204030204" pitchFamily="34" charset="0"/>
                <a:cs typeface="Calibri" panose="020F0502020204030204" pitchFamily="34" charset="0"/>
              </a:rPr>
              <a:t>provodi se </a:t>
            </a: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u skladu s </a:t>
            </a: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Pravilima za provođenje postupaka nabave iz Priloga 1. Pravilnika</a:t>
            </a:r>
            <a:r>
              <a:rPr lang="hr-HR" sz="2400" i="0" u="none" strike="noStrike" baseline="0" dirty="0">
                <a:latin typeface="Calibri" panose="020F0502020204030204" pitchFamily="34" charset="0"/>
                <a:ea typeface="Calibri" panose="020F0502020204030204" pitchFamily="34" charset="0"/>
                <a:cs typeface="Calibri" panose="020F0502020204030204" pitchFamily="34" charset="0"/>
              </a:rPr>
              <a:t>, </a:t>
            </a:r>
            <a:r>
              <a:rPr lang="hr-HR" sz="2400" b="1" i="0" u="sng" strike="noStrike" baseline="0" dirty="0">
                <a:latin typeface="Calibri" panose="020F0502020204030204" pitchFamily="34" charset="0"/>
                <a:ea typeface="Calibri" panose="020F0502020204030204" pitchFamily="34" charset="0"/>
                <a:cs typeface="Calibri" panose="020F0502020204030204" pitchFamily="34" charset="0"/>
              </a:rPr>
              <a:t>javnom objavom postupka nabave na EONA-i.</a:t>
            </a:r>
            <a:endParaRPr lang="hr-HR" sz="2400" b="0" i="0" u="none" strike="noStrike" baseline="0" dirty="0">
              <a:latin typeface="Calibri" panose="020F0502020204030204" pitchFamily="34" charset="0"/>
              <a:ea typeface="Calibri" panose="020F0502020204030204" pitchFamily="34" charset="0"/>
              <a:cs typeface="Calibri" panose="020F0502020204030204" pitchFamily="34" charset="0"/>
            </a:endParaRPr>
          </a:p>
        </p:txBody>
      </p:sp>
      <p:sp>
        <p:nvSpPr>
          <p:cNvPr id="187" name="Google Shape;187;p10">
            <a:extLst>
              <a:ext uri="{FF2B5EF4-FFF2-40B4-BE49-F238E27FC236}">
                <a16:creationId xmlns:a16="http://schemas.microsoft.com/office/drawing/2014/main" id="{53E8DEED-8871-B270-7ABD-C1E65BA90EDB}"/>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8" name="Google Shape;188;p10">
            <a:extLst>
              <a:ext uri="{FF2B5EF4-FFF2-40B4-BE49-F238E27FC236}">
                <a16:creationId xmlns:a16="http://schemas.microsoft.com/office/drawing/2014/main" id="{E181D0D5-38AE-3B79-D805-0870318663D5}"/>
              </a:ext>
            </a:extLst>
          </p:cNvPr>
          <p:cNvPicPr preferRelativeResize="0"/>
          <p:nvPr/>
        </p:nvPicPr>
        <p:blipFill rotWithShape="1">
          <a:blip r:embed="rId3">
            <a:alphaModFix/>
          </a:blip>
          <a:srcRect/>
          <a:stretch/>
        </p:blipFill>
        <p:spPr>
          <a:xfrm>
            <a:off x="7692301" y="5550342"/>
            <a:ext cx="1280338" cy="1280338"/>
          </a:xfrm>
          <a:prstGeom prst="rect">
            <a:avLst/>
          </a:prstGeom>
          <a:noFill/>
          <a:ln>
            <a:noFill/>
          </a:ln>
        </p:spPr>
      </p:pic>
    </p:spTree>
    <p:extLst>
      <p:ext uri="{BB962C8B-B14F-4D97-AF65-F5344CB8AC3E}">
        <p14:creationId xmlns:p14="http://schemas.microsoft.com/office/powerpoint/2010/main" val="13569198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84">
          <a:extLst>
            <a:ext uri="{FF2B5EF4-FFF2-40B4-BE49-F238E27FC236}">
              <a16:creationId xmlns:a16="http://schemas.microsoft.com/office/drawing/2014/main" id="{FBA4F978-1B20-3BA0-8CA6-3188D6D801C3}"/>
            </a:ext>
          </a:extLst>
        </p:cNvPr>
        <p:cNvGrpSpPr/>
        <p:nvPr/>
      </p:nvGrpSpPr>
      <p:grpSpPr>
        <a:xfrm>
          <a:off x="0" y="0"/>
          <a:ext cx="0" cy="0"/>
          <a:chOff x="0" y="0"/>
          <a:chExt cx="0" cy="0"/>
        </a:xfrm>
      </p:grpSpPr>
      <p:sp>
        <p:nvSpPr>
          <p:cNvPr id="185" name="Google Shape;185;p10">
            <a:extLst>
              <a:ext uri="{FF2B5EF4-FFF2-40B4-BE49-F238E27FC236}">
                <a16:creationId xmlns:a16="http://schemas.microsoft.com/office/drawing/2014/main" id="{90C410EA-5CC9-F526-870E-6C0D68216139}"/>
              </a:ext>
            </a:extLst>
          </p:cNvPr>
          <p:cNvSpPr txBox="1">
            <a:spLocks noGrp="1"/>
          </p:cNvSpPr>
          <p:nvPr>
            <p:ph type="title"/>
          </p:nvPr>
        </p:nvSpPr>
        <p:spPr>
          <a:xfrm>
            <a:off x="811530" y="347866"/>
            <a:ext cx="8012430" cy="532244"/>
          </a:xfrm>
          <a:prstGeom prst="rect">
            <a:avLst/>
          </a:prstGeom>
          <a:noFill/>
          <a:ln>
            <a:noFill/>
          </a:ln>
        </p:spPr>
        <p:txBody>
          <a:bodyPr spcFirstLastPara="1" wrap="square" lIns="91425" tIns="45700" rIns="91425" bIns="45700" anchor="t" anchorCtr="0">
            <a:noAutofit/>
          </a:bodyPr>
          <a:lstStyle/>
          <a:p>
            <a:pPr marL="0" lvl="0" indent="0" algn="ctr" rtl="0">
              <a:lnSpc>
                <a:spcPct val="89000"/>
              </a:lnSpc>
              <a:spcBef>
                <a:spcPts val="0"/>
              </a:spcBef>
              <a:spcAft>
                <a:spcPts val="0"/>
              </a:spcAft>
              <a:buClr>
                <a:schemeClr val="dk2"/>
              </a:buClr>
              <a:buSzPts val="4000"/>
              <a:buFont typeface="Candara"/>
              <a:buNone/>
            </a:pPr>
            <a:r>
              <a:rPr lang="hr-HR" sz="3600" b="1" dirty="0">
                <a:latin typeface="Calibri" panose="020F0502020204030204" pitchFamily="34" charset="0"/>
                <a:ea typeface="Calibri" panose="020F0502020204030204" pitchFamily="34" charset="0"/>
                <a:cs typeface="Calibri" panose="020F0502020204030204" pitchFamily="34" charset="0"/>
                <a:sym typeface="Candara"/>
              </a:rPr>
              <a:t>MAKSIMALNI IZNOS TROŠKOVA (LIMITI)</a:t>
            </a:r>
            <a:br>
              <a:rPr lang="hr-HR" sz="3600" b="1" dirty="0">
                <a:latin typeface="Calibri" panose="020F0502020204030204" pitchFamily="34" charset="0"/>
                <a:ea typeface="Calibri" panose="020F0502020204030204" pitchFamily="34" charset="0"/>
                <a:cs typeface="Calibri" panose="020F0502020204030204" pitchFamily="34" charset="0"/>
                <a:sym typeface="Candara"/>
              </a:rPr>
            </a:b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186" name="Google Shape;186;p10">
            <a:extLst>
              <a:ext uri="{FF2B5EF4-FFF2-40B4-BE49-F238E27FC236}">
                <a16:creationId xmlns:a16="http://schemas.microsoft.com/office/drawing/2014/main" id="{6C881782-751F-A6DB-3F39-9C662473E641}"/>
              </a:ext>
            </a:extLst>
          </p:cNvPr>
          <p:cNvSpPr txBox="1">
            <a:spLocks noGrp="1"/>
          </p:cNvSpPr>
          <p:nvPr>
            <p:ph type="body" idx="1"/>
          </p:nvPr>
        </p:nvSpPr>
        <p:spPr>
          <a:xfrm>
            <a:off x="714374" y="1097279"/>
            <a:ext cx="7715251" cy="4726305"/>
          </a:xfrm>
          <a:prstGeom prst="rect">
            <a:avLst/>
          </a:prstGeom>
          <a:noFill/>
          <a:ln>
            <a:noFill/>
          </a:ln>
        </p:spPr>
        <p:txBody>
          <a:bodyPr spcFirstLastPara="1" wrap="square" lIns="91425" tIns="45700" rIns="91425" bIns="45700" anchor="t" anchorCtr="0">
            <a:noAutofit/>
          </a:bodyPr>
          <a:lstStyle/>
          <a:p>
            <a:pPr>
              <a:spcBef>
                <a:spcPts val="0"/>
              </a:spcBef>
              <a:spcAft>
                <a:spcPts val="600"/>
              </a:spcAft>
            </a:pPr>
            <a:r>
              <a:rPr lang="hr-HR" sz="2400" b="0" i="0" u="none" strike="noStrike" baseline="0" dirty="0">
                <a:latin typeface="Calibri" panose="020F0502020204030204" pitchFamily="34" charset="0"/>
                <a:ea typeface="Calibri" panose="020F0502020204030204" pitchFamily="34" charset="0"/>
                <a:cs typeface="Calibri" panose="020F0502020204030204" pitchFamily="34" charset="0"/>
              </a:rPr>
              <a:t>Maksimalni iznosi troškova iz članka 54. stavka 1. podstavka a) Pravilnika objavljeni su od strane APPRRR-a, a LAG ih je uvrstio u natječajnu dokumentaciju kao </a:t>
            </a: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Prilog 6</a:t>
            </a:r>
            <a:r>
              <a:rPr lang="hr-HR" sz="2400" b="0" i="0" u="none" strike="noStrike" baseline="0" dirty="0">
                <a:latin typeface="Calibri" panose="020F0502020204030204" pitchFamily="34" charset="0"/>
                <a:ea typeface="Calibri" panose="020F0502020204030204" pitchFamily="34" charset="0"/>
                <a:cs typeface="Calibri" panose="020F0502020204030204" pitchFamily="34" charset="0"/>
              </a:rPr>
              <a:t>.</a:t>
            </a:r>
          </a:p>
          <a:p>
            <a:pPr>
              <a:spcBef>
                <a:spcPts val="0"/>
              </a:spcBef>
              <a:spcAft>
                <a:spcPts val="600"/>
              </a:spcAft>
            </a:pPr>
            <a:r>
              <a:rPr lang="hr-HR" sz="2400" b="0" i="0" u="none" strike="noStrike" baseline="0" dirty="0">
                <a:latin typeface="Calibri" panose="020F0502020204030204" pitchFamily="34" charset="0"/>
                <a:ea typeface="Calibri" panose="020F0502020204030204" pitchFamily="34" charset="0"/>
                <a:cs typeface="Calibri" panose="020F0502020204030204" pitchFamily="34" charset="0"/>
              </a:rPr>
              <a:t>Agencija za plaćanja ima pravo u bilo kojem trenutku izmijeniti ove limite. U slučaju izmjene limita, na korisnika se primjenjuje ona verzija koja je važila u trenutku početka postupka nabave.</a:t>
            </a:r>
          </a:p>
          <a:p>
            <a:pPr>
              <a:spcBef>
                <a:spcPts val="0"/>
              </a:spcBef>
              <a:spcAft>
                <a:spcPts val="600"/>
              </a:spcAft>
            </a:pPr>
            <a:r>
              <a:rPr lang="hr-HR" sz="2400" b="0" i="0" u="none" strike="noStrike" baseline="0" dirty="0">
                <a:latin typeface="Calibri" panose="020F0502020204030204" pitchFamily="34" charset="0"/>
                <a:ea typeface="Calibri" panose="020F0502020204030204" pitchFamily="34" charset="0"/>
                <a:cs typeface="Calibri" panose="020F0502020204030204" pitchFamily="34" charset="0"/>
              </a:rPr>
              <a:t>Na troškove iz ovog Priloga na odgovarajući način se primjenjuju odredbe vezane za sukob interesa iz članka 56. Pravilnika.</a:t>
            </a:r>
          </a:p>
          <a:p>
            <a:pPr>
              <a:spcBef>
                <a:spcPts val="0"/>
              </a:spcBef>
              <a:spcAft>
                <a:spcPts val="600"/>
              </a:spcAft>
            </a:pPr>
            <a:r>
              <a:rPr lang="hr-HR" sz="2400" b="1" i="0" u="none" strike="noStrike" baseline="0" dirty="0">
                <a:latin typeface="Calibri" panose="020F0502020204030204" pitchFamily="34" charset="0"/>
                <a:ea typeface="Calibri" panose="020F0502020204030204" pitchFamily="34" charset="0"/>
                <a:cs typeface="Calibri" panose="020F0502020204030204" pitchFamily="34" charset="0"/>
              </a:rPr>
              <a:t>Ako je iznos prihvatljivog troška na računu viši od propisanog limita, kao iznos prihvatljiv za sufinanciranje odobrava se limit za tu vrstu prijavljenog prihvatljivog troška.</a:t>
            </a:r>
          </a:p>
        </p:txBody>
      </p:sp>
      <p:sp>
        <p:nvSpPr>
          <p:cNvPr id="187" name="Google Shape;187;p10">
            <a:extLst>
              <a:ext uri="{FF2B5EF4-FFF2-40B4-BE49-F238E27FC236}">
                <a16:creationId xmlns:a16="http://schemas.microsoft.com/office/drawing/2014/main" id="{48A9FD22-446C-6BF8-CC72-3D1A65C8280F}"/>
              </a:ext>
            </a:extLst>
          </p:cNvPr>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88" name="Google Shape;188;p10">
            <a:extLst>
              <a:ext uri="{FF2B5EF4-FFF2-40B4-BE49-F238E27FC236}">
                <a16:creationId xmlns:a16="http://schemas.microsoft.com/office/drawing/2014/main" id="{795DF39B-D1B8-B1AC-5A3C-4E60EB348F4A}"/>
              </a:ext>
            </a:extLst>
          </p:cNvPr>
          <p:cNvPicPr preferRelativeResize="0"/>
          <p:nvPr/>
        </p:nvPicPr>
        <p:blipFill rotWithShape="1">
          <a:blip r:embed="rId3">
            <a:alphaModFix/>
          </a:blip>
          <a:srcRect/>
          <a:stretch/>
        </p:blipFill>
        <p:spPr>
          <a:xfrm>
            <a:off x="7720876" y="2884366"/>
            <a:ext cx="1131659" cy="1089268"/>
          </a:xfrm>
          <a:prstGeom prst="rect">
            <a:avLst/>
          </a:prstGeom>
          <a:noFill/>
          <a:ln>
            <a:noFill/>
          </a:ln>
        </p:spPr>
      </p:pic>
    </p:spTree>
    <p:extLst>
      <p:ext uri="{BB962C8B-B14F-4D97-AF65-F5344CB8AC3E}">
        <p14:creationId xmlns:p14="http://schemas.microsoft.com/office/powerpoint/2010/main" val="12487026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7"/>
          <p:cNvSpPr txBox="1">
            <a:spLocks noGrp="1"/>
          </p:cNvSpPr>
          <p:nvPr>
            <p:ph type="title"/>
          </p:nvPr>
        </p:nvSpPr>
        <p:spPr>
          <a:xfrm>
            <a:off x="755577" y="385966"/>
            <a:ext cx="7931224" cy="619874"/>
          </a:xfrm>
          <a:prstGeom prst="rect">
            <a:avLst/>
          </a:prstGeom>
          <a:noFill/>
          <a:ln>
            <a:noFill/>
          </a:ln>
        </p:spPr>
        <p:txBody>
          <a:bodyPr spcFirstLastPara="1" wrap="square" lIns="91425" tIns="45700" rIns="91425" bIns="45700" anchor="t" anchorCtr="0">
            <a:normAutofit fontScale="90000"/>
          </a:bodyPr>
          <a:lstStyle/>
          <a:p>
            <a:pPr marL="0" lvl="0" indent="0" algn="ctr" rtl="0">
              <a:lnSpc>
                <a:spcPct val="89000"/>
              </a:lnSpc>
              <a:spcBef>
                <a:spcPts val="0"/>
              </a:spcBef>
              <a:spcAft>
                <a:spcPts val="0"/>
              </a:spcAft>
              <a:buClr>
                <a:schemeClr val="dk2"/>
              </a:buClr>
              <a:buSzPts val="4000"/>
              <a:buFont typeface="Candara"/>
              <a:buNone/>
            </a:pPr>
            <a:r>
              <a:rPr lang="hr-HR" sz="4000" b="1" dirty="0">
                <a:latin typeface="Calibri" panose="020F0502020204030204" pitchFamily="34" charset="0"/>
                <a:ea typeface="Calibri" panose="020F0502020204030204" pitchFamily="34" charset="0"/>
                <a:cs typeface="Calibri" panose="020F0502020204030204" pitchFamily="34" charset="0"/>
                <a:sym typeface="Candara"/>
              </a:rPr>
              <a:t>ISPLATA ZA ODOBRENE PROJEKTE</a:t>
            </a:r>
            <a:endParaRPr sz="4000" dirty="0">
              <a:latin typeface="Calibri" panose="020F0502020204030204" pitchFamily="34" charset="0"/>
              <a:ea typeface="Calibri" panose="020F0502020204030204" pitchFamily="34" charset="0"/>
              <a:cs typeface="Calibri" panose="020F0502020204030204" pitchFamily="34" charset="0"/>
            </a:endParaRPr>
          </a:p>
        </p:txBody>
      </p:sp>
      <p:sp>
        <p:nvSpPr>
          <p:cNvPr id="162" name="Google Shape;162;p7"/>
          <p:cNvSpPr txBox="1">
            <a:spLocks noGrp="1"/>
          </p:cNvSpPr>
          <p:nvPr>
            <p:ph type="body" idx="1"/>
          </p:nvPr>
        </p:nvSpPr>
        <p:spPr>
          <a:xfrm>
            <a:off x="844106" y="1005840"/>
            <a:ext cx="7544317" cy="5166360"/>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94000"/>
              </a:lnSpc>
              <a:spcBef>
                <a:spcPts val="0"/>
              </a:spcBef>
              <a:spcAft>
                <a:spcPts val="0"/>
              </a:spcAft>
              <a:buClr>
                <a:schemeClr val="dk2"/>
              </a:buClr>
              <a:buSzPts val="2000"/>
              <a:buNone/>
            </a:pPr>
            <a:r>
              <a:rPr lang="hr-HR" sz="3100" dirty="0">
                <a:latin typeface="Calibri" panose="020F0502020204030204" pitchFamily="34" charset="0"/>
                <a:ea typeface="Calibri" panose="020F0502020204030204" pitchFamily="34" charset="0"/>
                <a:cs typeface="Calibri" panose="020F0502020204030204" pitchFamily="34" charset="0"/>
              </a:rPr>
              <a:t>Isplata javne potpore vrši se na jedan od sljedećih načina:</a:t>
            </a:r>
          </a:p>
          <a:p>
            <a:pPr marL="0" lvl="0" indent="0" algn="l" rtl="0">
              <a:lnSpc>
                <a:spcPct val="94000"/>
              </a:lnSpc>
              <a:spcBef>
                <a:spcPts val="0"/>
              </a:spcBef>
              <a:spcAft>
                <a:spcPts val="0"/>
              </a:spcAft>
              <a:buClr>
                <a:schemeClr val="dk2"/>
              </a:buClr>
              <a:buSzPts val="2000"/>
              <a:buNone/>
            </a:pPr>
            <a:endParaRPr sz="3100" dirty="0">
              <a:latin typeface="Calibri" panose="020F0502020204030204" pitchFamily="34" charset="0"/>
              <a:ea typeface="Calibri" panose="020F0502020204030204" pitchFamily="34" charset="0"/>
              <a:cs typeface="Calibri" panose="020F0502020204030204" pitchFamily="34" charset="0"/>
            </a:endParaRPr>
          </a:p>
          <a:p>
            <a:pPr marR="2540" lvl="0" indent="-457200" algn="just" rtl="0">
              <a:lnSpc>
                <a:spcPct val="94000"/>
              </a:lnSpc>
              <a:spcBef>
                <a:spcPts val="800"/>
              </a:spcBef>
              <a:spcAft>
                <a:spcPts val="0"/>
              </a:spcAft>
              <a:buClr>
                <a:schemeClr val="dk2"/>
              </a:buClr>
              <a:buSzPts val="2000"/>
              <a:buFont typeface="Wingdings" panose="05000000000000000000" pitchFamily="2" charset="2"/>
              <a:buChar char="§"/>
            </a:pPr>
            <a:r>
              <a:rPr lang="hr-HR" sz="3100" dirty="0">
                <a:latin typeface="Calibri" panose="020F0502020204030204" pitchFamily="34" charset="0"/>
                <a:ea typeface="Calibri" panose="020F0502020204030204" pitchFamily="34" charset="0"/>
                <a:cs typeface="Calibri" panose="020F0502020204030204" pitchFamily="34" charset="0"/>
              </a:rPr>
              <a:t>Putem zahtjeva za isplatu </a:t>
            </a:r>
            <a:r>
              <a:rPr lang="hr-HR" sz="3100" b="1" dirty="0">
                <a:latin typeface="Calibri" panose="020F0502020204030204" pitchFamily="34" charset="0"/>
                <a:ea typeface="Calibri" panose="020F0502020204030204" pitchFamily="34" charset="0"/>
                <a:cs typeface="Calibri" panose="020F0502020204030204" pitchFamily="34" charset="0"/>
              </a:rPr>
              <a:t>predujma</a:t>
            </a:r>
            <a:r>
              <a:rPr lang="hr-HR" sz="3100" dirty="0">
                <a:latin typeface="Calibri" panose="020F0502020204030204" pitchFamily="34" charset="0"/>
                <a:ea typeface="Calibri" panose="020F0502020204030204" pitchFamily="34" charset="0"/>
                <a:cs typeface="Calibri" panose="020F0502020204030204" pitchFamily="34" charset="0"/>
              </a:rPr>
              <a:t> (koji može iznositi najviše 50 % odobrenih sredstava javne potpore i može biti zatražen </a:t>
            </a:r>
            <a:r>
              <a:rPr lang="pl-PL" sz="3100" dirty="0">
                <a:latin typeface="Calibri" panose="020F0502020204030204" pitchFamily="34" charset="0"/>
                <a:ea typeface="Calibri" panose="020F0502020204030204" pitchFamily="34" charset="0"/>
                <a:cs typeface="Calibri" panose="020F0502020204030204" pitchFamily="34" charset="0"/>
              </a:rPr>
              <a:t>najkasnije u roku devet mjeseci od dana donošenja Odluke o dodjeli sredstava)</a:t>
            </a:r>
          </a:p>
          <a:p>
            <a:pPr marR="2540" lvl="0" indent="-457200" algn="just" rtl="0">
              <a:lnSpc>
                <a:spcPct val="94000"/>
              </a:lnSpc>
              <a:spcBef>
                <a:spcPts val="800"/>
              </a:spcBef>
              <a:spcAft>
                <a:spcPts val="0"/>
              </a:spcAft>
              <a:buClr>
                <a:schemeClr val="dk2"/>
              </a:buClr>
              <a:buSzPts val="2000"/>
              <a:buFont typeface="Wingdings" panose="05000000000000000000" pitchFamily="2" charset="2"/>
              <a:buChar char="§"/>
            </a:pPr>
            <a:endParaRPr lang="hr-HR" sz="3100" dirty="0">
              <a:latin typeface="Calibri" panose="020F0502020204030204" pitchFamily="34" charset="0"/>
              <a:ea typeface="Calibri" panose="020F0502020204030204" pitchFamily="34" charset="0"/>
              <a:cs typeface="Calibri" panose="020F0502020204030204" pitchFamily="34" charset="0"/>
            </a:endParaRPr>
          </a:p>
          <a:p>
            <a:pPr marR="2540" lvl="0" indent="-457200" algn="just" rtl="0">
              <a:lnSpc>
                <a:spcPct val="94000"/>
              </a:lnSpc>
              <a:spcBef>
                <a:spcPts val="800"/>
              </a:spcBef>
              <a:spcAft>
                <a:spcPts val="0"/>
              </a:spcAft>
              <a:buClr>
                <a:schemeClr val="dk2"/>
              </a:buClr>
              <a:buSzPts val="2000"/>
              <a:buFont typeface="Wingdings" panose="05000000000000000000" pitchFamily="2" charset="2"/>
              <a:buChar char="§"/>
            </a:pPr>
            <a:r>
              <a:rPr lang="hr-HR" sz="3100" dirty="0">
                <a:latin typeface="Calibri" panose="020F0502020204030204" pitchFamily="34" charset="0"/>
                <a:ea typeface="Calibri" panose="020F0502020204030204" pitchFamily="34" charset="0"/>
                <a:cs typeface="Calibri" panose="020F0502020204030204" pitchFamily="34" charset="0"/>
              </a:rPr>
              <a:t>Putem zahtjeva za isplatu - </a:t>
            </a:r>
            <a:r>
              <a:rPr lang="hr-HR" sz="3100" b="1" dirty="0">
                <a:latin typeface="Calibri" panose="020F0502020204030204" pitchFamily="34" charset="0"/>
                <a:ea typeface="Calibri" panose="020F0502020204030204" pitchFamily="34" charset="0"/>
                <a:cs typeface="Calibri" panose="020F0502020204030204" pitchFamily="34" charset="0"/>
              </a:rPr>
              <a:t>jednokratno ili u najviše 3 rate </a:t>
            </a:r>
            <a:r>
              <a:rPr lang="hr-HR" sz="3100" dirty="0">
                <a:latin typeface="Calibri" panose="020F0502020204030204" pitchFamily="34" charset="0"/>
                <a:ea typeface="Calibri" panose="020F0502020204030204" pitchFamily="34" charset="0"/>
                <a:cs typeface="Calibri" panose="020F0502020204030204" pitchFamily="34" charset="0"/>
              </a:rPr>
              <a:t>(samo po osnovi troškova za završene projektne aktivnosti)</a:t>
            </a:r>
          </a:p>
          <a:p>
            <a:pPr marL="0" marR="2540" lvl="0" indent="0" algn="just" rtl="0">
              <a:lnSpc>
                <a:spcPct val="94000"/>
              </a:lnSpc>
              <a:spcBef>
                <a:spcPts val="800"/>
              </a:spcBef>
              <a:spcAft>
                <a:spcPts val="0"/>
              </a:spcAft>
              <a:buClr>
                <a:schemeClr val="dk2"/>
              </a:buClr>
              <a:buSzPts val="2000"/>
              <a:buNone/>
            </a:pPr>
            <a:endParaRPr lang="hr-HR" sz="2300" dirty="0">
              <a:latin typeface="Calibri" panose="020F0502020204030204" pitchFamily="34" charset="0"/>
              <a:ea typeface="Calibri" panose="020F0502020204030204" pitchFamily="34" charset="0"/>
              <a:cs typeface="Calibri" panose="020F0502020204030204" pitchFamily="34" charset="0"/>
            </a:endParaRPr>
          </a:p>
          <a:p>
            <a:pPr marL="0" marR="2540" lvl="0" indent="0" algn="just" rtl="0">
              <a:lnSpc>
                <a:spcPct val="94000"/>
              </a:lnSpc>
              <a:spcBef>
                <a:spcPts val="800"/>
              </a:spcBef>
              <a:spcAft>
                <a:spcPts val="0"/>
              </a:spcAft>
              <a:buClr>
                <a:schemeClr val="dk2"/>
              </a:buClr>
              <a:buSzPts val="2000"/>
              <a:buNone/>
            </a:pPr>
            <a:r>
              <a:rPr lang="hr-HR" sz="3100" dirty="0">
                <a:latin typeface="Calibri" panose="020F0502020204030204" pitchFamily="34" charset="0"/>
                <a:ea typeface="Calibri" panose="020F0502020204030204" pitchFamily="34" charset="0"/>
                <a:cs typeface="Calibri" panose="020F0502020204030204" pitchFamily="34" charset="0"/>
              </a:rPr>
              <a:t>U slučaju isplate u ratama, iznos konačne rate ne smije biti manji od 25 % odobrenih sredstava javne potpore.</a:t>
            </a:r>
          </a:p>
          <a:p>
            <a:pPr marL="0" marR="2540" lvl="0" indent="0" algn="just" rtl="0">
              <a:lnSpc>
                <a:spcPct val="94000"/>
              </a:lnSpc>
              <a:spcBef>
                <a:spcPts val="800"/>
              </a:spcBef>
              <a:spcAft>
                <a:spcPts val="0"/>
              </a:spcAft>
              <a:buClr>
                <a:schemeClr val="dk2"/>
              </a:buClr>
              <a:buSzPts val="2000"/>
              <a:buNone/>
            </a:pPr>
            <a:endParaRPr lang="hr-HR" sz="2300" dirty="0">
              <a:latin typeface="Calibri" panose="020F0502020204030204" pitchFamily="34" charset="0"/>
              <a:ea typeface="Calibri" panose="020F0502020204030204" pitchFamily="34" charset="0"/>
              <a:cs typeface="Calibri" panose="020F0502020204030204" pitchFamily="34" charset="0"/>
            </a:endParaRPr>
          </a:p>
          <a:p>
            <a:pPr marL="0" marR="2540" lvl="0" indent="0" algn="just" rtl="0">
              <a:lnSpc>
                <a:spcPct val="94000"/>
              </a:lnSpc>
              <a:spcBef>
                <a:spcPts val="800"/>
              </a:spcBef>
              <a:spcAft>
                <a:spcPts val="0"/>
              </a:spcAft>
              <a:buClr>
                <a:schemeClr val="dk2"/>
              </a:buClr>
              <a:buSzPts val="2000"/>
              <a:buNone/>
            </a:pPr>
            <a:r>
              <a:rPr lang="hr-HR" sz="3100" dirty="0">
                <a:latin typeface="Calibri" panose="020F0502020204030204" pitchFamily="34" charset="0"/>
                <a:ea typeface="Calibri" panose="020F0502020204030204" pitchFamily="34" charset="0"/>
                <a:cs typeface="Calibri" panose="020F0502020204030204" pitchFamily="34" charset="0"/>
              </a:rPr>
              <a:t>Konačni zahtjev za isplatu korisnik mora podnijeti u roku dvije godine od dana donošenja Odluke o dodjeli sredstava, ali niti u kojem slučaju ne kasnije od 30. lipnja 2029. godine.</a:t>
            </a:r>
          </a:p>
          <a:p>
            <a:pPr marR="2540" lvl="0" indent="-457200" algn="just" rtl="0">
              <a:lnSpc>
                <a:spcPct val="94000"/>
              </a:lnSpc>
              <a:spcBef>
                <a:spcPts val="800"/>
              </a:spcBef>
              <a:spcAft>
                <a:spcPts val="0"/>
              </a:spcAft>
              <a:buClr>
                <a:schemeClr val="dk2"/>
              </a:buClr>
              <a:buSzPts val="2000"/>
              <a:buFont typeface="Wingdings" panose="05000000000000000000" pitchFamily="2" charset="2"/>
              <a:buChar char="§"/>
            </a:pPr>
            <a:endParaRPr lang="hr-HR" sz="2800" dirty="0">
              <a:latin typeface="Calibri" panose="020F0502020204030204" pitchFamily="34" charset="0"/>
              <a:ea typeface="Calibri" panose="020F0502020204030204" pitchFamily="34" charset="0"/>
              <a:cs typeface="Calibri" panose="020F0502020204030204" pitchFamily="34" charset="0"/>
            </a:endParaRPr>
          </a:p>
          <a:p>
            <a:pPr marL="384048" lvl="0" indent="-257048" algn="l" rtl="0">
              <a:lnSpc>
                <a:spcPct val="94000"/>
              </a:lnSpc>
              <a:spcBef>
                <a:spcPts val="1200"/>
              </a:spcBef>
              <a:spcAft>
                <a:spcPts val="0"/>
              </a:spcAft>
              <a:buClr>
                <a:schemeClr val="dk2"/>
              </a:buClr>
              <a:buSzPts val="2000"/>
              <a:buNone/>
            </a:pPr>
            <a:endParaRPr dirty="0">
              <a:latin typeface="Times New Roman"/>
              <a:ea typeface="Times New Roman"/>
              <a:cs typeface="Times New Roman"/>
              <a:sym typeface="Times New Roman"/>
            </a:endParaRPr>
          </a:p>
        </p:txBody>
      </p:sp>
      <p:sp>
        <p:nvSpPr>
          <p:cNvPr id="163" name="Google Shape;163;p7"/>
          <p:cNvSpPr/>
          <p:nvPr/>
        </p:nvSpPr>
        <p:spPr>
          <a:xfrm rot="-884389">
            <a:off x="6777873" y="4469398"/>
            <a:ext cx="2178802"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a:p>
            <a:pPr marL="0" marR="0" lvl="0" indent="0" algn="ctr" rtl="0">
              <a:spcBef>
                <a:spcPts val="0"/>
              </a:spcBef>
              <a:spcAft>
                <a:spcPts val="0"/>
              </a:spcAft>
              <a:buNone/>
            </a:pPr>
            <a:endParaRPr sz="5400" b="1" i="0" u="none" strike="noStrike" cap="none">
              <a:solidFill>
                <a:srgbClr val="FFCD46"/>
              </a:solidFill>
              <a:latin typeface="Libre Franklin"/>
              <a:ea typeface="Libre Franklin"/>
              <a:cs typeface="Libre Franklin"/>
              <a:sym typeface="Libre Franklin"/>
            </a:endParaRPr>
          </a:p>
        </p:txBody>
      </p:sp>
      <p:pic>
        <p:nvPicPr>
          <p:cNvPr id="164" name="Google Shape;164;p7"/>
          <p:cNvPicPr preferRelativeResize="0"/>
          <p:nvPr/>
        </p:nvPicPr>
        <p:blipFill rotWithShape="1">
          <a:blip r:embed="rId3">
            <a:alphaModFix/>
          </a:blip>
          <a:srcRect/>
          <a:stretch/>
        </p:blipFill>
        <p:spPr>
          <a:xfrm>
            <a:off x="7577913" y="5346561"/>
            <a:ext cx="1280338" cy="128033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3"/>
          <p:cNvSpPr txBox="1">
            <a:spLocks noGrp="1"/>
          </p:cNvSpPr>
          <p:nvPr>
            <p:ph type="title"/>
          </p:nvPr>
        </p:nvSpPr>
        <p:spPr>
          <a:xfrm>
            <a:off x="611560" y="836712"/>
            <a:ext cx="8229600" cy="994122"/>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000"/>
              <a:buFont typeface="Candara"/>
              <a:buNone/>
            </a:pPr>
            <a:r>
              <a:rPr lang="hr-HR" sz="4800" b="1" dirty="0">
                <a:latin typeface="Calibri" panose="020F0502020204030204" pitchFamily="34" charset="0"/>
                <a:ea typeface="Calibri" panose="020F0502020204030204" pitchFamily="34" charset="0"/>
                <a:cs typeface="Calibri" panose="020F0502020204030204" pitchFamily="34" charset="0"/>
                <a:sym typeface="Candara"/>
              </a:rPr>
              <a:t>PLANIRANA SREDSTVA IZ LRS</a:t>
            </a:r>
            <a:endParaRPr sz="4800" b="1" dirty="0">
              <a:latin typeface="Calibri" panose="020F0502020204030204" pitchFamily="34" charset="0"/>
              <a:ea typeface="Calibri" panose="020F0502020204030204" pitchFamily="34" charset="0"/>
              <a:cs typeface="Calibri" panose="020F0502020204030204" pitchFamily="34" charset="0"/>
              <a:sym typeface="Candara"/>
            </a:endParaRPr>
          </a:p>
        </p:txBody>
      </p:sp>
      <p:sp>
        <p:nvSpPr>
          <p:cNvPr id="134" name="Google Shape;134;p3"/>
          <p:cNvSpPr txBox="1">
            <a:spLocks noGrp="1"/>
          </p:cNvSpPr>
          <p:nvPr>
            <p:ph type="body" idx="1"/>
          </p:nvPr>
        </p:nvSpPr>
        <p:spPr>
          <a:xfrm>
            <a:off x="827584" y="1988840"/>
            <a:ext cx="8013576" cy="2045950"/>
          </a:xfrm>
          <a:prstGeom prst="rect">
            <a:avLst/>
          </a:prstGeom>
          <a:noFill/>
          <a:ln>
            <a:noFill/>
          </a:ln>
        </p:spPr>
        <p:txBody>
          <a:bodyPr spcFirstLastPara="1" wrap="square" lIns="91425" tIns="45700" rIns="91425" bIns="45700" anchor="t" anchorCtr="0">
            <a:normAutofit lnSpcReduction="10000"/>
          </a:bodyPr>
          <a:lstStyle/>
          <a:p>
            <a:pPr marL="0" lvl="0" indent="0" algn="just" rtl="0">
              <a:lnSpc>
                <a:spcPct val="94000"/>
              </a:lnSpc>
              <a:spcBef>
                <a:spcPts val="0"/>
              </a:spcBef>
              <a:spcAft>
                <a:spcPts val="0"/>
              </a:spcAft>
              <a:buClr>
                <a:schemeClr val="dk2"/>
              </a:buClr>
              <a:buSzPts val="2200"/>
              <a:buNone/>
            </a:pPr>
            <a:endParaRPr sz="2200" dirty="0"/>
          </a:p>
          <a:p>
            <a:pPr marL="384048" lvl="0" indent="-384048" algn="just" rtl="0">
              <a:lnSpc>
                <a:spcPct val="94000"/>
              </a:lnSpc>
              <a:spcBef>
                <a:spcPts val="1200"/>
              </a:spcBef>
              <a:spcAft>
                <a:spcPts val="0"/>
              </a:spcAft>
              <a:buClr>
                <a:schemeClr val="dk2"/>
              </a:buClr>
              <a:buSzPts val="2200"/>
              <a:buChar char="■"/>
            </a:pPr>
            <a:r>
              <a:rPr lang="hr-HR" sz="2800" dirty="0">
                <a:latin typeface="Calibri" panose="020F0502020204030204" pitchFamily="34" charset="0"/>
                <a:ea typeface="Calibri" panose="020F0502020204030204" pitchFamily="34" charset="0"/>
                <a:cs typeface="Calibri" panose="020F0502020204030204" pitchFamily="34" charset="0"/>
              </a:rPr>
              <a:t>Ukupna raspoloživa sredstva za I. LAG natječaj za provedbu intervencije 2.1. Potpora modernizaciji i jačanje konkurentnosti poljoprivredne proizvodnje i prerade iznose </a:t>
            </a:r>
            <a:r>
              <a:rPr lang="hr-HR" sz="2800" b="1" dirty="0">
                <a:latin typeface="Calibri" panose="020F0502020204030204" pitchFamily="34" charset="0"/>
                <a:ea typeface="Calibri" panose="020F0502020204030204" pitchFamily="34" charset="0"/>
                <a:cs typeface="Calibri" panose="020F0502020204030204" pitchFamily="34" charset="0"/>
              </a:rPr>
              <a:t>263.332,55 €</a:t>
            </a:r>
            <a:endParaRPr sz="2800" b="1" dirty="0">
              <a:latin typeface="Calibri" panose="020F0502020204030204" pitchFamily="34" charset="0"/>
              <a:ea typeface="Calibri" panose="020F0502020204030204" pitchFamily="34" charset="0"/>
              <a:cs typeface="Calibri" panose="020F0502020204030204" pitchFamily="34" charset="0"/>
            </a:endParaRPr>
          </a:p>
        </p:txBody>
      </p:sp>
      <p:pic>
        <p:nvPicPr>
          <p:cNvPr id="135" name="Google Shape;135;p3"/>
          <p:cNvPicPr preferRelativeResize="0"/>
          <p:nvPr/>
        </p:nvPicPr>
        <p:blipFill rotWithShape="1">
          <a:blip r:embed="rId3">
            <a:alphaModFix/>
          </a:blip>
          <a:srcRect/>
          <a:stretch/>
        </p:blipFill>
        <p:spPr>
          <a:xfrm>
            <a:off x="7406463" y="5191696"/>
            <a:ext cx="1280338" cy="1280338"/>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24"/>
          <p:cNvSpPr txBox="1"/>
          <p:nvPr/>
        </p:nvSpPr>
        <p:spPr>
          <a:xfrm>
            <a:off x="890385" y="1680211"/>
            <a:ext cx="7278956" cy="513982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lang="hr-HR" sz="3200" b="1" i="0" u="sng"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a:p>
            <a:pPr marL="0" marR="0" lvl="0" indent="0" algn="ctr" rtl="0">
              <a:spcBef>
                <a:spcPts val="0"/>
              </a:spcBef>
              <a:spcAft>
                <a:spcPts val="0"/>
              </a:spcAft>
              <a:buNone/>
            </a:pPr>
            <a:endParaRPr lang="hr-HR" sz="3200" b="1" i="0" u="sng"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a:p>
            <a:pPr marL="0" marR="0" lvl="0" indent="0" algn="ctr" rtl="0">
              <a:spcBef>
                <a:spcPts val="0"/>
              </a:spcBef>
              <a:spcAft>
                <a:spcPts val="0"/>
              </a:spcAft>
              <a:buNone/>
            </a:pPr>
            <a:r>
              <a:rPr lang="hr-HR" sz="4000" b="1" i="0" u="sng" strike="noStrike" cap="none"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HVALA NA PAŽNJI!</a:t>
            </a:r>
            <a:endParaRPr sz="4000" dirty="0">
              <a:latin typeface="Calibri" panose="020F0502020204030204" pitchFamily="34" charset="0"/>
              <a:ea typeface="Calibri" panose="020F0502020204030204" pitchFamily="34" charset="0"/>
              <a:cs typeface="Calibri" panose="020F0502020204030204" pitchFamily="34" charset="0"/>
            </a:endParaRPr>
          </a:p>
          <a:p>
            <a:pPr marL="0" marR="0" lvl="0" indent="0" rtl="0">
              <a:spcBef>
                <a:spcPts val="0"/>
              </a:spcBef>
              <a:spcAft>
                <a:spcPts val="0"/>
              </a:spcAft>
              <a:buNone/>
            </a:pPr>
            <a:endParaRPr lang="hr-HR" sz="3200" dirty="0">
              <a:solidFill>
                <a:schemeClr val="dk1"/>
              </a:solidFill>
              <a:latin typeface="Calibri"/>
              <a:ea typeface="Calibri"/>
              <a:cs typeface="Calibri"/>
              <a:sym typeface="Calibri"/>
            </a:endParaRPr>
          </a:p>
          <a:p>
            <a:pPr marL="0" marR="0" lvl="0" indent="0" rtl="0">
              <a:spcBef>
                <a:spcPts val="0"/>
              </a:spcBef>
              <a:spcAft>
                <a:spcPts val="0"/>
              </a:spcAft>
              <a:buNone/>
            </a:pPr>
            <a:endParaRPr lang="hr-HR" sz="3200" dirty="0">
              <a:solidFill>
                <a:schemeClr val="dk1"/>
              </a:solidFill>
              <a:latin typeface="Calibri"/>
              <a:ea typeface="Calibri"/>
              <a:cs typeface="Calibri"/>
              <a:sym typeface="Calibri"/>
            </a:endParaRPr>
          </a:p>
          <a:p>
            <a:pPr marL="0" marR="0" lvl="0" indent="0" rtl="0">
              <a:spcBef>
                <a:spcPts val="0"/>
              </a:spcBef>
              <a:spcAft>
                <a:spcPts val="0"/>
              </a:spcAft>
              <a:buNone/>
            </a:pPr>
            <a:endParaRPr lang="hr-HR" sz="3200" dirty="0">
              <a:solidFill>
                <a:schemeClr val="dk1"/>
              </a:solidFill>
              <a:latin typeface="Calibri"/>
              <a:ea typeface="Calibri"/>
              <a:cs typeface="Calibri"/>
              <a:sym typeface="Calibri"/>
            </a:endParaRPr>
          </a:p>
          <a:p>
            <a:pPr marL="0" marR="0" lvl="0" indent="0" rtl="0">
              <a:spcBef>
                <a:spcPts val="0"/>
              </a:spcBef>
              <a:spcAft>
                <a:spcPts val="0"/>
              </a:spcAft>
              <a:buNone/>
            </a:pPr>
            <a:r>
              <a:rPr lang="hr-HR" sz="2000" dirty="0">
                <a:solidFill>
                  <a:schemeClr val="dk1"/>
                </a:solidFill>
                <a:latin typeface="Calibri"/>
                <a:ea typeface="Calibri"/>
                <a:cs typeface="Calibri"/>
                <a:sym typeface="Calibri"/>
              </a:rPr>
              <a:t>Lokalna akcijska grupa „Prigorje-Zagorje”</a:t>
            </a:r>
          </a:p>
          <a:p>
            <a:pPr marL="0" marR="0" lvl="0" indent="0" rtl="0">
              <a:spcBef>
                <a:spcPts val="0"/>
              </a:spcBef>
              <a:spcAft>
                <a:spcPts val="0"/>
              </a:spcAft>
              <a:buNone/>
            </a:pPr>
            <a:r>
              <a:rPr lang="hr-HR" sz="2000" dirty="0">
                <a:solidFill>
                  <a:schemeClr val="dk1"/>
                </a:solidFill>
                <a:latin typeface="Calibri"/>
                <a:ea typeface="Calibri"/>
                <a:cs typeface="Calibri"/>
                <a:sym typeface="Calibri"/>
              </a:rPr>
              <a:t>Antuna Mihanovića 3, 42220 Novi Marof</a:t>
            </a:r>
          </a:p>
          <a:p>
            <a:pPr marL="0" marR="0" lvl="0" indent="0" rtl="0">
              <a:spcBef>
                <a:spcPts val="0"/>
              </a:spcBef>
              <a:spcAft>
                <a:spcPts val="0"/>
              </a:spcAft>
              <a:buNone/>
            </a:pPr>
            <a:r>
              <a:rPr lang="hr-HR" sz="2000" dirty="0">
                <a:solidFill>
                  <a:schemeClr val="dk1"/>
                </a:solidFill>
                <a:latin typeface="Calibri"/>
                <a:ea typeface="Calibri"/>
                <a:cs typeface="Calibri"/>
                <a:sym typeface="Calibri"/>
              </a:rPr>
              <a:t>https://www.lag-prizag.hr</a:t>
            </a:r>
          </a:p>
          <a:p>
            <a:pPr marL="0" marR="0" lvl="0" indent="0" rtl="0">
              <a:spcBef>
                <a:spcPts val="0"/>
              </a:spcBef>
              <a:spcAft>
                <a:spcPts val="0"/>
              </a:spcAft>
              <a:buNone/>
            </a:pPr>
            <a:r>
              <a:rPr lang="hr-HR" sz="2000" dirty="0">
                <a:solidFill>
                  <a:schemeClr val="dk1"/>
                </a:solidFill>
                <a:latin typeface="Calibri"/>
                <a:ea typeface="Calibri"/>
                <a:cs typeface="Calibri"/>
                <a:sym typeface="Calibri"/>
              </a:rPr>
              <a:t>E-mail: lag.prizag@gmail.com</a:t>
            </a:r>
          </a:p>
          <a:p>
            <a:pPr marL="0" marR="0" lvl="0" indent="0" rtl="0">
              <a:spcBef>
                <a:spcPts val="0"/>
              </a:spcBef>
              <a:spcAft>
                <a:spcPts val="0"/>
              </a:spcAft>
              <a:buNone/>
            </a:pPr>
            <a:r>
              <a:rPr lang="hr-HR" sz="2000" dirty="0">
                <a:solidFill>
                  <a:schemeClr val="dk1"/>
                </a:solidFill>
                <a:latin typeface="Calibri"/>
                <a:ea typeface="Calibri"/>
                <a:cs typeface="Calibri"/>
                <a:sym typeface="Calibri"/>
              </a:rPr>
              <a:t>Mobitel: 095/352-9658</a:t>
            </a:r>
            <a:endParaRPr sz="2000" i="0" u="none" strike="noStrike" cap="none" dirty="0">
              <a:solidFill>
                <a:schemeClr val="dk1"/>
              </a:solidFill>
              <a:latin typeface="Calibri"/>
              <a:ea typeface="Calibri"/>
              <a:cs typeface="Calibri"/>
              <a:sym typeface="Calibri"/>
            </a:endParaRPr>
          </a:p>
          <a:p>
            <a:pPr marL="0" marR="0" lvl="0" indent="0" algn="ctr" rtl="0">
              <a:spcBef>
                <a:spcPts val="0"/>
              </a:spcBef>
              <a:spcAft>
                <a:spcPts val="0"/>
              </a:spcAft>
              <a:buNone/>
            </a:pPr>
            <a:endParaRPr sz="2800" b="1" i="0" u="none" strike="noStrike" cap="none" dirty="0">
              <a:solidFill>
                <a:schemeClr val="dk1"/>
              </a:solidFill>
              <a:latin typeface="Calibri"/>
              <a:ea typeface="Calibri"/>
              <a:cs typeface="Calibri"/>
              <a:sym typeface="Calibri"/>
            </a:endParaRPr>
          </a:p>
        </p:txBody>
      </p:sp>
      <p:pic>
        <p:nvPicPr>
          <p:cNvPr id="3" name="Slika 2">
            <a:extLst>
              <a:ext uri="{FF2B5EF4-FFF2-40B4-BE49-F238E27FC236}">
                <a16:creationId xmlns:a16="http://schemas.microsoft.com/office/drawing/2014/main" id="{F560171C-53B1-588A-13D6-08A7AAC080C7}"/>
              </a:ext>
            </a:extLst>
          </p:cNvPr>
          <p:cNvPicPr>
            <a:picLocks noChangeAspect="1"/>
          </p:cNvPicPr>
          <p:nvPr/>
        </p:nvPicPr>
        <p:blipFill>
          <a:blip r:embed="rId3"/>
          <a:stretch>
            <a:fillRect/>
          </a:stretch>
        </p:blipFill>
        <p:spPr>
          <a:xfrm>
            <a:off x="890384" y="538093"/>
            <a:ext cx="6267231" cy="1024217"/>
          </a:xfrm>
          <a:prstGeom prst="rect">
            <a:avLst/>
          </a:prstGeom>
        </p:spPr>
      </p:pic>
      <p:pic>
        <p:nvPicPr>
          <p:cNvPr id="4" name="Slika 3">
            <a:extLst>
              <a:ext uri="{FF2B5EF4-FFF2-40B4-BE49-F238E27FC236}">
                <a16:creationId xmlns:a16="http://schemas.microsoft.com/office/drawing/2014/main" id="{671F6F86-2E10-1F02-89E1-35842958E2B2}"/>
              </a:ext>
            </a:extLst>
          </p:cNvPr>
          <p:cNvPicPr>
            <a:picLocks noChangeAspect="1"/>
          </p:cNvPicPr>
          <p:nvPr/>
        </p:nvPicPr>
        <p:blipFill>
          <a:blip r:embed="rId4"/>
          <a:stretch>
            <a:fillRect/>
          </a:stretch>
        </p:blipFill>
        <p:spPr>
          <a:xfrm>
            <a:off x="7157614" y="538093"/>
            <a:ext cx="1011727" cy="102421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4"/>
          <p:cNvSpPr txBox="1">
            <a:spLocks noGrp="1"/>
          </p:cNvSpPr>
          <p:nvPr>
            <p:ph type="title"/>
          </p:nvPr>
        </p:nvSpPr>
        <p:spPr>
          <a:xfrm>
            <a:off x="755576" y="385966"/>
            <a:ext cx="8229600" cy="994122"/>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000"/>
              <a:buFont typeface="Candara"/>
              <a:buNone/>
            </a:pPr>
            <a:r>
              <a:rPr lang="hr-HR" sz="4800" b="1" dirty="0">
                <a:latin typeface="Calibri" panose="020F0502020204030204" pitchFamily="34" charset="0"/>
                <a:ea typeface="Calibri" panose="020F0502020204030204" pitchFamily="34" charset="0"/>
                <a:cs typeface="Calibri" panose="020F0502020204030204" pitchFamily="34" charset="0"/>
                <a:sym typeface="Candara"/>
              </a:rPr>
              <a:t>VISINA POTPORE PO PROJEKTU</a:t>
            </a:r>
            <a:endParaRPr sz="4800" dirty="0">
              <a:latin typeface="Calibri" panose="020F0502020204030204" pitchFamily="34" charset="0"/>
              <a:ea typeface="Calibri" panose="020F0502020204030204" pitchFamily="34" charset="0"/>
              <a:cs typeface="Calibri" panose="020F0502020204030204" pitchFamily="34" charset="0"/>
            </a:endParaRPr>
          </a:p>
        </p:txBody>
      </p:sp>
      <p:sp>
        <p:nvSpPr>
          <p:cNvPr id="141" name="Google Shape;141;p4"/>
          <p:cNvSpPr txBox="1">
            <a:spLocks noGrp="1"/>
          </p:cNvSpPr>
          <p:nvPr>
            <p:ph type="body" idx="1"/>
          </p:nvPr>
        </p:nvSpPr>
        <p:spPr>
          <a:xfrm>
            <a:off x="755576" y="1085850"/>
            <a:ext cx="8085584" cy="5657850"/>
          </a:xfrm>
          <a:prstGeom prst="rect">
            <a:avLst/>
          </a:prstGeom>
          <a:noFill/>
          <a:ln>
            <a:noFill/>
          </a:ln>
        </p:spPr>
        <p:txBody>
          <a:bodyPr spcFirstLastPara="1" wrap="square" lIns="91425" tIns="45700" rIns="91425" bIns="45700" anchor="t" anchorCtr="0">
            <a:noAutofit/>
          </a:bodyPr>
          <a:lstStyle/>
          <a:p>
            <a:pPr marL="384048" lvl="0" indent="-384048" algn="just" rtl="0">
              <a:lnSpc>
                <a:spcPct val="94000"/>
              </a:lnSpc>
              <a:spcBef>
                <a:spcPts val="0"/>
              </a:spcBef>
              <a:spcAft>
                <a:spcPts val="0"/>
              </a:spcAft>
              <a:buClr>
                <a:schemeClr val="dk2"/>
              </a:buClr>
              <a:buSzPts val="2000"/>
              <a:buChar char="■"/>
            </a:pPr>
            <a:r>
              <a:rPr lang="hr-HR" sz="2400" b="1" dirty="0">
                <a:latin typeface="Calibri" panose="020F0502020204030204" pitchFamily="34" charset="0"/>
                <a:ea typeface="Calibri" panose="020F0502020204030204" pitchFamily="34" charset="0"/>
                <a:cs typeface="Calibri" panose="020F0502020204030204" pitchFamily="34" charset="0"/>
              </a:rPr>
              <a:t>Najniži</a:t>
            </a:r>
            <a:r>
              <a:rPr lang="hr-HR" sz="2400" dirty="0">
                <a:latin typeface="Calibri" panose="020F0502020204030204" pitchFamily="34" charset="0"/>
                <a:ea typeface="Calibri" panose="020F0502020204030204" pitchFamily="34" charset="0"/>
                <a:cs typeface="Calibri" panose="020F0502020204030204" pitchFamily="34" charset="0"/>
              </a:rPr>
              <a:t> iznos javne potpore (sufinanciranja po projektu putem ovog natječaja) iznosi </a:t>
            </a:r>
            <a:r>
              <a:rPr lang="hr-HR" sz="2400" b="1" dirty="0">
                <a:latin typeface="Calibri" panose="020F0502020204030204" pitchFamily="34" charset="0"/>
                <a:ea typeface="Calibri" panose="020F0502020204030204" pitchFamily="34" charset="0"/>
                <a:cs typeface="Calibri" panose="020F0502020204030204" pitchFamily="34" charset="0"/>
                <a:sym typeface="Libre Franklin"/>
              </a:rPr>
              <a:t>13.000,00 EUR</a:t>
            </a:r>
            <a:endParaRPr sz="2400" b="1" dirty="0">
              <a:latin typeface="Calibri" panose="020F0502020204030204" pitchFamily="34" charset="0"/>
              <a:ea typeface="Calibri" panose="020F0502020204030204" pitchFamily="34" charset="0"/>
              <a:cs typeface="Calibri" panose="020F0502020204030204" pitchFamily="34" charset="0"/>
            </a:endParaRPr>
          </a:p>
          <a:p>
            <a:pPr marL="384048" lvl="0" indent="-384048" algn="just" rtl="0">
              <a:lnSpc>
                <a:spcPct val="94000"/>
              </a:lnSpc>
              <a:spcBef>
                <a:spcPts val="1200"/>
              </a:spcBef>
              <a:spcAft>
                <a:spcPts val="0"/>
              </a:spcAft>
              <a:buClr>
                <a:schemeClr val="dk2"/>
              </a:buClr>
              <a:buSzPts val="2000"/>
              <a:buChar char="■"/>
            </a:pPr>
            <a:r>
              <a:rPr lang="hr-HR" sz="2400" b="1" dirty="0">
                <a:latin typeface="Calibri" panose="020F0502020204030204" pitchFamily="34" charset="0"/>
                <a:ea typeface="Calibri" panose="020F0502020204030204" pitchFamily="34" charset="0"/>
                <a:cs typeface="Calibri" panose="020F0502020204030204" pitchFamily="34" charset="0"/>
              </a:rPr>
              <a:t>Najviši</a:t>
            </a:r>
            <a:r>
              <a:rPr lang="hr-HR" sz="2400" dirty="0">
                <a:latin typeface="Calibri" panose="020F0502020204030204" pitchFamily="34" charset="0"/>
                <a:ea typeface="Calibri" panose="020F0502020204030204" pitchFamily="34" charset="0"/>
                <a:cs typeface="Calibri" panose="020F0502020204030204" pitchFamily="34" charset="0"/>
              </a:rPr>
              <a:t> iznos javne potpore (sufinanciranja po projektu putem ovog natječaja) iznosi </a:t>
            </a:r>
            <a:r>
              <a:rPr lang="hr-HR" sz="2400" b="1" dirty="0">
                <a:latin typeface="Calibri" panose="020F0502020204030204" pitchFamily="34" charset="0"/>
                <a:ea typeface="Calibri" panose="020F0502020204030204" pitchFamily="34" charset="0"/>
                <a:cs typeface="Calibri" panose="020F0502020204030204" pitchFamily="34" charset="0"/>
              </a:rPr>
              <a:t>23.000,00 EUR</a:t>
            </a:r>
          </a:p>
          <a:p>
            <a:pPr marL="384048" lvl="0" indent="-384048" algn="just" rtl="0">
              <a:lnSpc>
                <a:spcPct val="94000"/>
              </a:lnSpc>
              <a:spcBef>
                <a:spcPts val="1200"/>
              </a:spcBef>
              <a:spcAft>
                <a:spcPts val="0"/>
              </a:spcAft>
              <a:buClr>
                <a:schemeClr val="dk2"/>
              </a:buClr>
              <a:buSzPts val="2000"/>
              <a:buChar char="■"/>
            </a:pPr>
            <a:r>
              <a:rPr lang="hr-HR" sz="2400" b="1" dirty="0">
                <a:latin typeface="Calibri" panose="020F0502020204030204" pitchFamily="34" charset="0"/>
                <a:ea typeface="Calibri" panose="020F0502020204030204" pitchFamily="34" charset="0"/>
                <a:cs typeface="Calibri" panose="020F0502020204030204" pitchFamily="34" charset="0"/>
              </a:rPr>
              <a:t>Najviša ukupna vrijednost</a:t>
            </a:r>
            <a:r>
              <a:rPr lang="hr-HR" sz="2400" dirty="0">
                <a:latin typeface="Calibri" panose="020F0502020204030204" pitchFamily="34" charset="0"/>
                <a:ea typeface="Calibri" panose="020F0502020204030204" pitchFamily="34" charset="0"/>
                <a:cs typeface="Calibri" panose="020F0502020204030204" pitchFamily="34" charset="0"/>
              </a:rPr>
              <a:t> projekta iznosi </a:t>
            </a:r>
            <a:r>
              <a:rPr lang="hr-HR" sz="2400" b="1" dirty="0">
                <a:latin typeface="Calibri" panose="020F0502020204030204" pitchFamily="34" charset="0"/>
                <a:ea typeface="Calibri" panose="020F0502020204030204" pitchFamily="34" charset="0"/>
                <a:cs typeface="Calibri" panose="020F0502020204030204" pitchFamily="34" charset="0"/>
              </a:rPr>
              <a:t>30</a:t>
            </a:r>
            <a:r>
              <a:rPr lang="hr-HR" sz="2400" b="1" dirty="0">
                <a:latin typeface="Calibri" panose="020F0502020204030204" pitchFamily="34" charset="0"/>
                <a:ea typeface="Calibri" panose="020F0502020204030204" pitchFamily="34" charset="0"/>
                <a:cs typeface="Calibri" panose="020F0502020204030204" pitchFamily="34" charset="0"/>
                <a:sym typeface="Libre Franklin"/>
              </a:rPr>
              <a:t>0.000 EUR (</a:t>
            </a:r>
            <a:r>
              <a:rPr lang="hr-HR" sz="2400" b="1" dirty="0">
                <a:latin typeface="Calibri" panose="020F0502020204030204" pitchFamily="34" charset="0"/>
                <a:ea typeface="Calibri" panose="020F0502020204030204" pitchFamily="34" charset="0"/>
                <a:cs typeface="Calibri" panose="020F0502020204030204" pitchFamily="34" charset="0"/>
              </a:rPr>
              <a:t>bez PDV-a)</a:t>
            </a:r>
            <a:r>
              <a:rPr lang="hr-HR" sz="2400" dirty="0">
                <a:latin typeface="Calibri" panose="020F0502020204030204" pitchFamily="34" charset="0"/>
                <a:ea typeface="Calibri" panose="020F0502020204030204" pitchFamily="34" charset="0"/>
                <a:cs typeface="Calibri" panose="020F0502020204030204" pitchFamily="34" charset="0"/>
              </a:rPr>
              <a:t> </a:t>
            </a:r>
          </a:p>
          <a:p>
            <a:pPr marL="384048" lvl="0" indent="-384048" algn="just" rtl="0">
              <a:lnSpc>
                <a:spcPct val="94000"/>
              </a:lnSpc>
              <a:spcBef>
                <a:spcPts val="1200"/>
              </a:spcBef>
              <a:spcAft>
                <a:spcPts val="0"/>
              </a:spcAft>
              <a:buClr>
                <a:schemeClr val="dk2"/>
              </a:buClr>
              <a:buSzPts val="2000"/>
              <a:buChar char="■"/>
            </a:pPr>
            <a:r>
              <a:rPr lang="hr-HR" sz="2400" dirty="0">
                <a:latin typeface="Calibri" panose="020F0502020204030204" pitchFamily="34" charset="0"/>
                <a:ea typeface="Calibri" panose="020F0502020204030204" pitchFamily="34" charset="0"/>
                <a:cs typeface="Calibri" panose="020F0502020204030204" pitchFamily="34" charset="0"/>
              </a:rPr>
              <a:t>U slučaju da je iznos potpore iz svih javnih izvora veći od </a:t>
            </a:r>
            <a:r>
              <a:rPr lang="hr-HR" sz="2400" b="1" dirty="0">
                <a:latin typeface="Calibri" panose="020F0502020204030204" pitchFamily="34" charset="0"/>
                <a:ea typeface="Calibri" panose="020F0502020204030204" pitchFamily="34" charset="0"/>
                <a:cs typeface="Calibri" panose="020F0502020204030204" pitchFamily="34" charset="0"/>
              </a:rPr>
              <a:t>200.000 EUR</a:t>
            </a:r>
            <a:r>
              <a:rPr lang="hr-HR" sz="2400" dirty="0">
                <a:latin typeface="Calibri" panose="020F0502020204030204" pitchFamily="34" charset="0"/>
                <a:ea typeface="Calibri" panose="020F0502020204030204" pitchFamily="34" charset="0"/>
                <a:cs typeface="Calibri" panose="020F0502020204030204" pitchFamily="34" charset="0"/>
              </a:rPr>
              <a:t>, projekt nije prihvatljiv za sufinanciranje putem LAG intervencije.</a:t>
            </a:r>
          </a:p>
          <a:p>
            <a:pPr marL="0" lvl="0" indent="0" algn="just" rtl="0">
              <a:lnSpc>
                <a:spcPct val="94000"/>
              </a:lnSpc>
              <a:spcBef>
                <a:spcPts val="1200"/>
              </a:spcBef>
              <a:spcAft>
                <a:spcPts val="0"/>
              </a:spcAft>
              <a:buClr>
                <a:schemeClr val="dk2"/>
              </a:buClr>
              <a:buSzPts val="2000"/>
              <a:buNone/>
            </a:pPr>
            <a:r>
              <a:rPr lang="hr-HR" sz="2400" b="1" dirty="0">
                <a:latin typeface="Calibri" panose="020F0502020204030204" pitchFamily="34" charset="0"/>
                <a:ea typeface="Calibri" panose="020F0502020204030204" pitchFamily="34" charset="0"/>
                <a:cs typeface="Calibri" panose="020F0502020204030204" pitchFamily="34" charset="0"/>
              </a:rPr>
              <a:t>Važno:</a:t>
            </a:r>
          </a:p>
          <a:p>
            <a:pPr marL="384048" lvl="0" indent="-384048" rtl="0">
              <a:lnSpc>
                <a:spcPct val="94000"/>
              </a:lnSpc>
              <a:spcBef>
                <a:spcPts val="1200"/>
              </a:spcBef>
              <a:spcAft>
                <a:spcPts val="0"/>
              </a:spcAft>
              <a:buClr>
                <a:schemeClr val="dk2"/>
              </a:buClr>
              <a:buSzPts val="2000"/>
              <a:buChar char="■"/>
            </a:pPr>
            <a:r>
              <a:rPr lang="hr-HR" sz="2400" dirty="0">
                <a:latin typeface="Calibri" panose="020F0502020204030204" pitchFamily="34" charset="0"/>
                <a:ea typeface="Calibri" panose="020F0502020204030204" pitchFamily="34" charset="0"/>
                <a:cs typeface="Calibri" panose="020F0502020204030204" pitchFamily="34" charset="0"/>
              </a:rPr>
              <a:t>ukupni iznos javne potpore ne smije biti ispod                 najniže vrijednosti javne potpore određene                          LAG natječajem (obratiti pozornost i na intenzitet potpore)</a:t>
            </a:r>
          </a:p>
        </p:txBody>
      </p:sp>
      <p:pic>
        <p:nvPicPr>
          <p:cNvPr id="142" name="Google Shape;142;p4"/>
          <p:cNvPicPr preferRelativeResize="0"/>
          <p:nvPr/>
        </p:nvPicPr>
        <p:blipFill rotWithShape="1">
          <a:blip r:embed="rId3">
            <a:alphaModFix/>
          </a:blip>
          <a:srcRect/>
          <a:stretch/>
        </p:blipFill>
        <p:spPr>
          <a:xfrm>
            <a:off x="7473846" y="4654486"/>
            <a:ext cx="1280338" cy="128033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6"/>
          <p:cNvSpPr txBox="1">
            <a:spLocks noGrp="1"/>
          </p:cNvSpPr>
          <p:nvPr>
            <p:ph type="title"/>
          </p:nvPr>
        </p:nvSpPr>
        <p:spPr>
          <a:xfrm>
            <a:off x="755576" y="385966"/>
            <a:ext cx="8229600" cy="994122"/>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000"/>
              <a:buFont typeface="Candara"/>
              <a:buNone/>
            </a:pPr>
            <a:r>
              <a:rPr lang="hr-HR" sz="4000" b="1" dirty="0">
                <a:latin typeface="Calibri" panose="020F0502020204030204" pitchFamily="34" charset="0"/>
                <a:ea typeface="Calibri" panose="020F0502020204030204" pitchFamily="34" charset="0"/>
                <a:cs typeface="Calibri" panose="020F0502020204030204" pitchFamily="34" charset="0"/>
                <a:sym typeface="Candara"/>
              </a:rPr>
              <a:t>INTENZITET POTPORE PO PROJEKTU</a:t>
            </a:r>
            <a:endParaRPr sz="4000" dirty="0">
              <a:latin typeface="Calibri" panose="020F0502020204030204" pitchFamily="34" charset="0"/>
              <a:ea typeface="Calibri" panose="020F0502020204030204" pitchFamily="34" charset="0"/>
              <a:cs typeface="Calibri" panose="020F0502020204030204" pitchFamily="34" charset="0"/>
            </a:endParaRPr>
          </a:p>
        </p:txBody>
      </p:sp>
      <p:sp>
        <p:nvSpPr>
          <p:cNvPr id="155" name="Google Shape;155;p6"/>
          <p:cNvSpPr txBox="1">
            <a:spLocks noGrp="1"/>
          </p:cNvSpPr>
          <p:nvPr>
            <p:ph type="body" idx="1"/>
          </p:nvPr>
        </p:nvSpPr>
        <p:spPr>
          <a:xfrm>
            <a:off x="755576" y="1463040"/>
            <a:ext cx="8085584" cy="4686299"/>
          </a:xfrm>
          <a:prstGeom prst="rect">
            <a:avLst/>
          </a:prstGeom>
          <a:noFill/>
          <a:ln>
            <a:noFill/>
          </a:ln>
        </p:spPr>
        <p:txBody>
          <a:bodyPr spcFirstLastPara="1" wrap="square" lIns="91425" tIns="45700" rIns="91425" bIns="45700" anchor="t" anchorCtr="0">
            <a:normAutofit/>
          </a:bodyPr>
          <a:lstStyle/>
          <a:p>
            <a:pPr marL="342900" algn="just">
              <a:spcBef>
                <a:spcPts val="0"/>
              </a:spcBef>
              <a:buSzPct val="100000"/>
            </a:pPr>
            <a:r>
              <a:rPr lang="hr-HR" sz="2400" dirty="0">
                <a:latin typeface="Calibri" panose="020F0502020204030204" pitchFamily="34" charset="0"/>
                <a:ea typeface="Calibri" panose="020F0502020204030204" pitchFamily="34" charset="0"/>
                <a:cs typeface="Calibri" panose="020F0502020204030204" pitchFamily="34" charset="0"/>
              </a:rPr>
              <a:t>Intenzitet potpore po projektu može iznositi do </a:t>
            </a:r>
            <a:r>
              <a:rPr lang="hr-HR" sz="2400" b="1" dirty="0">
                <a:latin typeface="Calibri" panose="020F0502020204030204" pitchFamily="34" charset="0"/>
                <a:ea typeface="Calibri" panose="020F0502020204030204" pitchFamily="34" charset="0"/>
                <a:cs typeface="Calibri" panose="020F0502020204030204" pitchFamily="34" charset="0"/>
              </a:rPr>
              <a:t>65%</a:t>
            </a:r>
            <a:r>
              <a:rPr lang="hr-HR" sz="2400" dirty="0">
                <a:latin typeface="Calibri" panose="020F0502020204030204" pitchFamily="34" charset="0"/>
                <a:ea typeface="Calibri" panose="020F0502020204030204" pitchFamily="34" charset="0"/>
                <a:cs typeface="Calibri" panose="020F0502020204030204" pitchFamily="34" charset="0"/>
              </a:rPr>
              <a:t> </a:t>
            </a:r>
            <a:r>
              <a:rPr lang="hr-HR" sz="2400" b="1" dirty="0">
                <a:latin typeface="Calibri" panose="020F0502020204030204" pitchFamily="34" charset="0"/>
                <a:ea typeface="Calibri" panose="020F0502020204030204" pitchFamily="34" charset="0"/>
                <a:cs typeface="Calibri" panose="020F0502020204030204" pitchFamily="34" charset="0"/>
              </a:rPr>
              <a:t>ukupnih prihvatljivih troškova projekta</a:t>
            </a:r>
            <a:r>
              <a:rPr lang="hr-HR" sz="2400" dirty="0">
                <a:latin typeface="Calibri" panose="020F0502020204030204" pitchFamily="34" charset="0"/>
                <a:ea typeface="Calibri" panose="020F0502020204030204" pitchFamily="34" charset="0"/>
                <a:cs typeface="Calibri" panose="020F0502020204030204" pitchFamily="34" charset="0"/>
              </a:rPr>
              <a:t>, a iznimno se može povećati u sljedećim slučajevima: a) najviše </a:t>
            </a:r>
            <a:r>
              <a:rPr lang="hr-HR" sz="2400" b="1" dirty="0">
                <a:latin typeface="Calibri" panose="020F0502020204030204" pitchFamily="34" charset="0"/>
                <a:ea typeface="Calibri" panose="020F0502020204030204" pitchFamily="34" charset="0"/>
                <a:cs typeface="Calibri" panose="020F0502020204030204" pitchFamily="34" charset="0"/>
              </a:rPr>
              <a:t>80%</a:t>
            </a:r>
            <a:r>
              <a:rPr lang="hr-HR" sz="2400" dirty="0">
                <a:latin typeface="Calibri" panose="020F0502020204030204" pitchFamily="34" charset="0"/>
                <a:ea typeface="Calibri" panose="020F0502020204030204" pitchFamily="34" charset="0"/>
                <a:cs typeface="Calibri" panose="020F0502020204030204" pitchFamily="34" charset="0"/>
              </a:rPr>
              <a:t> kada je korisnik </a:t>
            </a:r>
            <a:r>
              <a:rPr lang="hr-HR" sz="2400" b="1" dirty="0">
                <a:latin typeface="Calibri" panose="020F0502020204030204" pitchFamily="34" charset="0"/>
                <a:ea typeface="Calibri" panose="020F0502020204030204" pitchFamily="34" charset="0"/>
                <a:cs typeface="Calibri" panose="020F0502020204030204" pitchFamily="34" charset="0"/>
              </a:rPr>
              <a:t>mladi poljoprivrednik</a:t>
            </a:r>
            <a:r>
              <a:rPr lang="hr-HR" sz="2400" dirty="0">
                <a:latin typeface="Calibri" panose="020F0502020204030204" pitchFamily="34" charset="0"/>
                <a:ea typeface="Calibri" panose="020F0502020204030204" pitchFamily="34" charset="0"/>
                <a:cs typeface="Calibri" panose="020F0502020204030204" pitchFamily="34" charset="0"/>
              </a:rPr>
              <a:t> kako je definirano ovim Natječajem; b) najviše </a:t>
            </a:r>
            <a:r>
              <a:rPr lang="hr-HR" sz="2400" b="1" dirty="0">
                <a:latin typeface="Calibri" panose="020F0502020204030204" pitchFamily="34" charset="0"/>
                <a:ea typeface="Calibri" panose="020F0502020204030204" pitchFamily="34" charset="0"/>
                <a:cs typeface="Calibri" panose="020F0502020204030204" pitchFamily="34" charset="0"/>
              </a:rPr>
              <a:t>85%</a:t>
            </a:r>
            <a:r>
              <a:rPr lang="hr-HR" sz="2400" dirty="0">
                <a:latin typeface="Calibri" panose="020F0502020204030204" pitchFamily="34" charset="0"/>
                <a:ea typeface="Calibri" panose="020F0502020204030204" pitchFamily="34" charset="0"/>
                <a:cs typeface="Calibri" panose="020F0502020204030204" pitchFamily="34" charset="0"/>
              </a:rPr>
              <a:t> za ulaganja </a:t>
            </a:r>
            <a:r>
              <a:rPr lang="hr-HR" sz="2400" b="1" dirty="0">
                <a:latin typeface="Calibri" panose="020F0502020204030204" pitchFamily="34" charset="0"/>
                <a:ea typeface="Calibri" panose="020F0502020204030204" pitchFamily="34" charset="0"/>
                <a:cs typeface="Calibri" panose="020F0502020204030204" pitchFamily="34" charset="0"/>
              </a:rPr>
              <a:t>malog poljoprivrednog gospodarstava</a:t>
            </a:r>
            <a:r>
              <a:rPr lang="hr-HR" sz="2400" dirty="0">
                <a:latin typeface="Calibri" panose="020F0502020204030204" pitchFamily="34" charset="0"/>
                <a:ea typeface="Calibri" panose="020F0502020204030204" pitchFamily="34" charset="0"/>
                <a:cs typeface="Calibri" panose="020F0502020204030204" pitchFamily="34" charset="0"/>
              </a:rPr>
              <a:t> kako je definirano ovim Natječajem</a:t>
            </a: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0" indent="0" algn="just">
              <a:spcBef>
                <a:spcPts val="0"/>
              </a:spcBef>
              <a:buSzPct val="100000"/>
              <a:buNone/>
            </a:pPr>
            <a:r>
              <a:rPr lang="hr-HR" sz="2400" b="1" dirty="0">
                <a:latin typeface="Calibri" panose="020F0502020204030204" pitchFamily="34" charset="0"/>
                <a:ea typeface="Calibri" panose="020F0502020204030204" pitchFamily="34" charset="0"/>
                <a:cs typeface="Calibri" panose="020F0502020204030204" pitchFamily="34" charset="0"/>
              </a:rPr>
              <a:t>Važno</a:t>
            </a:r>
            <a:r>
              <a:rPr lang="hr-HR" sz="2400" dirty="0">
                <a:latin typeface="Calibri" panose="020F0502020204030204" pitchFamily="34" charset="0"/>
                <a:ea typeface="Calibri" panose="020F0502020204030204" pitchFamily="34" charset="0"/>
                <a:cs typeface="Calibri" panose="020F0502020204030204" pitchFamily="34" charset="0"/>
              </a:rPr>
              <a:t>: </a:t>
            </a:r>
          </a:p>
          <a:p>
            <a:pPr marL="342900" algn="just">
              <a:spcBef>
                <a:spcPts val="0"/>
              </a:spcBef>
              <a:buSzPct val="100000"/>
              <a:buFont typeface="Wingdings" panose="05000000000000000000" pitchFamily="2" charset="2"/>
              <a:buChar char="§"/>
            </a:pPr>
            <a:r>
              <a:rPr lang="hr-HR" sz="2400" dirty="0">
                <a:latin typeface="Calibri" panose="020F0502020204030204" pitchFamily="34" charset="0"/>
                <a:ea typeface="Calibri" panose="020F0502020204030204" pitchFamily="34" charset="0"/>
                <a:cs typeface="Calibri" panose="020F0502020204030204" pitchFamily="34" charset="0"/>
              </a:rPr>
              <a:t>treba biti </a:t>
            </a:r>
            <a:r>
              <a:rPr lang="hr-HR" sz="2400" b="1" dirty="0">
                <a:latin typeface="Calibri" panose="020F0502020204030204" pitchFamily="34" charset="0"/>
                <a:ea typeface="Calibri" panose="020F0502020204030204" pitchFamily="34" charset="0"/>
                <a:cs typeface="Calibri" panose="020F0502020204030204" pitchFamily="34" charset="0"/>
              </a:rPr>
              <a:t>zatražen</a:t>
            </a:r>
            <a:r>
              <a:rPr lang="hr-HR" sz="2400" dirty="0">
                <a:latin typeface="Calibri" panose="020F0502020204030204" pitchFamily="34" charset="0"/>
                <a:ea typeface="Calibri" panose="020F0502020204030204" pitchFamily="34" charset="0"/>
                <a:cs typeface="Calibri" panose="020F0502020204030204" pitchFamily="34" charset="0"/>
              </a:rPr>
              <a:t> odgovarajući intenzitet potpore u redu M obrasca Plan projektnih aktivnosti i pitanju VI.2. Prijavnog obrasca,</a:t>
            </a:r>
          </a:p>
        </p:txBody>
      </p:sp>
      <p:pic>
        <p:nvPicPr>
          <p:cNvPr id="156" name="Google Shape;156;p6"/>
          <p:cNvPicPr preferRelativeResize="0"/>
          <p:nvPr/>
        </p:nvPicPr>
        <p:blipFill rotWithShape="1">
          <a:blip r:embed="rId3">
            <a:alphaModFix/>
          </a:blip>
          <a:srcRect/>
          <a:stretch/>
        </p:blipFill>
        <p:spPr>
          <a:xfrm>
            <a:off x="7475043" y="5374576"/>
            <a:ext cx="1280338" cy="128033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a:extLst>
            <a:ext uri="{FF2B5EF4-FFF2-40B4-BE49-F238E27FC236}">
              <a16:creationId xmlns:a16="http://schemas.microsoft.com/office/drawing/2014/main" id="{D9DA5957-076A-4323-D337-8D98113EC328}"/>
            </a:ext>
          </a:extLst>
        </p:cNvPr>
        <p:cNvGrpSpPr/>
        <p:nvPr/>
      </p:nvGrpSpPr>
      <p:grpSpPr>
        <a:xfrm>
          <a:off x="0" y="0"/>
          <a:ext cx="0" cy="0"/>
          <a:chOff x="0" y="0"/>
          <a:chExt cx="0" cy="0"/>
        </a:xfrm>
      </p:grpSpPr>
      <p:sp>
        <p:nvSpPr>
          <p:cNvPr id="154" name="Google Shape;154;p6">
            <a:extLst>
              <a:ext uri="{FF2B5EF4-FFF2-40B4-BE49-F238E27FC236}">
                <a16:creationId xmlns:a16="http://schemas.microsoft.com/office/drawing/2014/main" id="{15F0B542-7B23-A751-053A-2CB244EF3484}"/>
              </a:ext>
            </a:extLst>
          </p:cNvPr>
          <p:cNvSpPr txBox="1">
            <a:spLocks noGrp="1"/>
          </p:cNvSpPr>
          <p:nvPr>
            <p:ph type="title"/>
          </p:nvPr>
        </p:nvSpPr>
        <p:spPr>
          <a:xfrm>
            <a:off x="755576" y="385966"/>
            <a:ext cx="8229600" cy="994122"/>
          </a:xfrm>
          <a:prstGeom prst="rect">
            <a:avLst/>
          </a:prstGeom>
          <a:noFill/>
          <a:ln>
            <a:noFill/>
          </a:ln>
        </p:spPr>
        <p:txBody>
          <a:bodyPr spcFirstLastPara="1" wrap="square" lIns="91425" tIns="45700" rIns="91425" bIns="45700" anchor="t" anchorCtr="0">
            <a:normAutofit/>
          </a:bodyPr>
          <a:lstStyle/>
          <a:p>
            <a:pPr marL="0" lvl="0" indent="0" algn="ctr" rtl="0">
              <a:lnSpc>
                <a:spcPct val="89000"/>
              </a:lnSpc>
              <a:spcBef>
                <a:spcPts val="0"/>
              </a:spcBef>
              <a:spcAft>
                <a:spcPts val="0"/>
              </a:spcAft>
              <a:buClr>
                <a:schemeClr val="dk2"/>
              </a:buClr>
              <a:buSzPts val="4000"/>
              <a:buFont typeface="Candara"/>
              <a:buNone/>
            </a:pPr>
            <a:r>
              <a:rPr lang="hr-HR" sz="4000" b="1" dirty="0">
                <a:latin typeface="Calibri" panose="020F0502020204030204" pitchFamily="34" charset="0"/>
                <a:ea typeface="Calibri" panose="020F0502020204030204" pitchFamily="34" charset="0"/>
                <a:cs typeface="Calibri" panose="020F0502020204030204" pitchFamily="34" charset="0"/>
                <a:sym typeface="Candara"/>
              </a:rPr>
              <a:t>PRIMJER IZRAČUNA</a:t>
            </a:r>
            <a:endParaRPr lang="hr-HR" sz="4000" dirty="0">
              <a:latin typeface="Calibri" panose="020F0502020204030204" pitchFamily="34" charset="0"/>
              <a:ea typeface="Calibri" panose="020F0502020204030204" pitchFamily="34" charset="0"/>
              <a:cs typeface="Calibri" panose="020F0502020204030204" pitchFamily="34" charset="0"/>
            </a:endParaRPr>
          </a:p>
        </p:txBody>
      </p:sp>
      <p:sp>
        <p:nvSpPr>
          <p:cNvPr id="155" name="Google Shape;155;p6">
            <a:extLst>
              <a:ext uri="{FF2B5EF4-FFF2-40B4-BE49-F238E27FC236}">
                <a16:creationId xmlns:a16="http://schemas.microsoft.com/office/drawing/2014/main" id="{1D48BEE2-91A5-D0F5-E6DE-7EA130F6A12C}"/>
              </a:ext>
            </a:extLst>
          </p:cNvPr>
          <p:cNvSpPr txBox="1">
            <a:spLocks noGrp="1"/>
          </p:cNvSpPr>
          <p:nvPr>
            <p:ph type="body" idx="1"/>
          </p:nvPr>
        </p:nvSpPr>
        <p:spPr>
          <a:xfrm>
            <a:off x="914400" y="1463040"/>
            <a:ext cx="7926760" cy="5212258"/>
          </a:xfrm>
          <a:prstGeom prst="rect">
            <a:avLst/>
          </a:prstGeom>
          <a:noFill/>
          <a:ln>
            <a:noFill/>
          </a:ln>
        </p:spPr>
        <p:txBody>
          <a:bodyPr spcFirstLastPara="1" wrap="square" lIns="91425" tIns="45700" rIns="91425" bIns="45700" anchor="t" anchorCtr="0">
            <a:normAutofit/>
          </a:bodyPr>
          <a:lstStyle/>
          <a:p>
            <a:pPr marL="342900" algn="just">
              <a:spcBef>
                <a:spcPts val="0"/>
              </a:spcBef>
              <a:buSzPct val="100000"/>
            </a:pPr>
            <a:r>
              <a:rPr lang="hr-HR" sz="2400" b="1" dirty="0" err="1">
                <a:latin typeface="Calibri" panose="020F0502020204030204" pitchFamily="34" charset="0"/>
                <a:ea typeface="Calibri" panose="020F0502020204030204" pitchFamily="34" charset="0"/>
                <a:cs typeface="Calibri" panose="020F0502020204030204" pitchFamily="34" charset="0"/>
              </a:rPr>
              <a:t>Boldano</a:t>
            </a:r>
            <a:r>
              <a:rPr lang="hr-HR" sz="2400" dirty="0">
                <a:latin typeface="Calibri" panose="020F0502020204030204" pitchFamily="34" charset="0"/>
                <a:ea typeface="Calibri" panose="020F0502020204030204" pitchFamily="34" charset="0"/>
                <a:cs typeface="Calibri" panose="020F0502020204030204" pitchFamily="34" charset="0"/>
              </a:rPr>
              <a:t> - Minimalni ukupni prihvatljivi troškovi projekta</a:t>
            </a: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lgn="just">
              <a:spcBef>
                <a:spcPts val="0"/>
              </a:spcBef>
              <a:buSzPct val="100000"/>
            </a:pPr>
            <a:endParaRPr lang="hr-HR" sz="2400" dirty="0">
              <a:latin typeface="Calibri" panose="020F0502020204030204" pitchFamily="34" charset="0"/>
              <a:ea typeface="Calibri" panose="020F0502020204030204" pitchFamily="34" charset="0"/>
              <a:cs typeface="Calibri" panose="020F0502020204030204" pitchFamily="34" charset="0"/>
            </a:endParaRPr>
          </a:p>
          <a:p>
            <a:pPr marL="342900">
              <a:spcBef>
                <a:spcPts val="0"/>
              </a:spcBef>
              <a:buSzPct val="100000"/>
            </a:pPr>
            <a:r>
              <a:rPr lang="hr-HR" sz="2400" dirty="0">
                <a:latin typeface="Calibri" panose="020F0502020204030204" pitchFamily="34" charset="0"/>
                <a:ea typeface="Calibri" panose="020F0502020204030204" pitchFamily="34" charset="0"/>
                <a:cs typeface="Calibri" panose="020F0502020204030204" pitchFamily="34" charset="0"/>
              </a:rPr>
              <a:t>Ukupni prihvatljivi troškovi manji od </a:t>
            </a:r>
            <a:r>
              <a:rPr lang="hr-HR" sz="2400" b="1" dirty="0" err="1">
                <a:latin typeface="Calibri" panose="020F0502020204030204" pitchFamily="34" charset="0"/>
                <a:ea typeface="Calibri" panose="020F0502020204030204" pitchFamily="34" charset="0"/>
                <a:cs typeface="Calibri" panose="020F0502020204030204" pitchFamily="34" charset="0"/>
              </a:rPr>
              <a:t>boldanih</a:t>
            </a:r>
            <a:r>
              <a:rPr lang="hr-HR" sz="2400" dirty="0">
                <a:latin typeface="Calibri" panose="020F0502020204030204" pitchFamily="34" charset="0"/>
                <a:ea typeface="Calibri" panose="020F0502020204030204" pitchFamily="34" charset="0"/>
                <a:cs typeface="Calibri" panose="020F0502020204030204" pitchFamily="34" charset="0"/>
              </a:rPr>
              <a:t> kod pripadajućeg intenziteta potpore nisu prihvatljivi                jer visina javne potpore pada ispod 13.000,00 EUR</a:t>
            </a:r>
          </a:p>
        </p:txBody>
      </p:sp>
      <p:pic>
        <p:nvPicPr>
          <p:cNvPr id="156" name="Google Shape;156;p6">
            <a:extLst>
              <a:ext uri="{FF2B5EF4-FFF2-40B4-BE49-F238E27FC236}">
                <a16:creationId xmlns:a16="http://schemas.microsoft.com/office/drawing/2014/main" id="{9C12AF5A-240E-D107-618D-A6B4F3DDB1A9}"/>
              </a:ext>
            </a:extLst>
          </p:cNvPr>
          <p:cNvPicPr preferRelativeResize="0"/>
          <p:nvPr/>
        </p:nvPicPr>
        <p:blipFill rotWithShape="1">
          <a:blip r:embed="rId3">
            <a:alphaModFix/>
          </a:blip>
          <a:srcRect/>
          <a:stretch/>
        </p:blipFill>
        <p:spPr>
          <a:xfrm>
            <a:off x="7532882" y="5260744"/>
            <a:ext cx="1280338" cy="1280338"/>
          </a:xfrm>
          <a:prstGeom prst="rect">
            <a:avLst/>
          </a:prstGeom>
          <a:noFill/>
          <a:ln>
            <a:noFill/>
          </a:ln>
        </p:spPr>
      </p:pic>
      <p:graphicFrame>
        <p:nvGraphicFramePr>
          <p:cNvPr id="6" name="Tablica 5">
            <a:extLst>
              <a:ext uri="{FF2B5EF4-FFF2-40B4-BE49-F238E27FC236}">
                <a16:creationId xmlns:a16="http://schemas.microsoft.com/office/drawing/2014/main" id="{8F22731D-54B6-822F-4521-01AD14756D36}"/>
              </a:ext>
            </a:extLst>
          </p:cNvPr>
          <p:cNvGraphicFramePr>
            <a:graphicFrameLocks noGrp="1"/>
          </p:cNvGraphicFramePr>
          <p:nvPr>
            <p:extLst>
              <p:ext uri="{D42A27DB-BD31-4B8C-83A1-F6EECF244321}">
                <p14:modId xmlns:p14="http://schemas.microsoft.com/office/powerpoint/2010/main" val="3984596672"/>
              </p:ext>
            </p:extLst>
          </p:nvPr>
        </p:nvGraphicFramePr>
        <p:xfrm>
          <a:off x="1136650" y="2103120"/>
          <a:ext cx="6985000" cy="3074672"/>
        </p:xfrm>
        <a:graphic>
          <a:graphicData uri="http://schemas.openxmlformats.org/drawingml/2006/table">
            <a:tbl>
              <a:tblPr/>
              <a:tblGrid>
                <a:gridCol w="2275441">
                  <a:extLst>
                    <a:ext uri="{9D8B030D-6E8A-4147-A177-3AD203B41FA5}">
                      <a16:colId xmlns:a16="http://schemas.microsoft.com/office/drawing/2014/main" val="158856917"/>
                    </a:ext>
                  </a:extLst>
                </a:gridCol>
                <a:gridCol w="1980300">
                  <a:extLst>
                    <a:ext uri="{9D8B030D-6E8A-4147-A177-3AD203B41FA5}">
                      <a16:colId xmlns:a16="http://schemas.microsoft.com/office/drawing/2014/main" val="1619052775"/>
                    </a:ext>
                  </a:extLst>
                </a:gridCol>
                <a:gridCol w="2729259">
                  <a:extLst>
                    <a:ext uri="{9D8B030D-6E8A-4147-A177-3AD203B41FA5}">
                      <a16:colId xmlns:a16="http://schemas.microsoft.com/office/drawing/2014/main" val="3575293624"/>
                    </a:ext>
                  </a:extLst>
                </a:gridCol>
              </a:tblGrid>
              <a:tr h="733238">
                <a:tc>
                  <a:txBody>
                    <a:bodyPr/>
                    <a:lstStyle/>
                    <a:p>
                      <a:pPr algn="ctr" fontAlgn="b">
                        <a:buNone/>
                      </a:pPr>
                      <a:r>
                        <a:rPr lang="hr-HR" sz="2200" b="0" i="0" u="none" strike="noStrike" dirty="0">
                          <a:solidFill>
                            <a:srgbClr val="000000"/>
                          </a:solidFill>
                          <a:effectLst/>
                          <a:latin typeface="Calibri" panose="020F0502020204030204" pitchFamily="34" charset="0"/>
                        </a:rPr>
                        <a:t>VISINA JAVNE POTPORE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dirty="0">
                          <a:solidFill>
                            <a:srgbClr val="000000"/>
                          </a:solidFill>
                          <a:effectLst/>
                          <a:latin typeface="Calibri" panose="020F0502020204030204" pitchFamily="34" charset="0"/>
                        </a:rPr>
                        <a:t>INTENZITET POTPORE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dirty="0">
                          <a:solidFill>
                            <a:srgbClr val="000000"/>
                          </a:solidFill>
                          <a:effectLst/>
                          <a:latin typeface="Calibri" panose="020F0502020204030204" pitchFamily="34" charset="0"/>
                        </a:rPr>
                        <a:t>UKUPNI PRIHVATLJIVI TROŠKOVI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8637725"/>
                  </a:ext>
                </a:extLst>
              </a:tr>
              <a:tr h="390239">
                <a:tc>
                  <a:txBody>
                    <a:bodyPr/>
                    <a:lstStyle/>
                    <a:p>
                      <a:pPr algn="ctr" fontAlgn="b">
                        <a:buNone/>
                      </a:pPr>
                      <a:r>
                        <a:rPr lang="hr-HR" sz="2200" b="0" i="0" u="none" strike="noStrike" dirty="0">
                          <a:solidFill>
                            <a:srgbClr val="000000"/>
                          </a:solidFill>
                          <a:effectLst/>
                          <a:latin typeface="Calibri" panose="020F0502020204030204" pitchFamily="34" charset="0"/>
                        </a:rPr>
                        <a:t>13.000,00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1" i="0" u="none" strike="noStrike" dirty="0">
                          <a:solidFill>
                            <a:srgbClr val="000000"/>
                          </a:solidFill>
                          <a:effectLst/>
                          <a:latin typeface="Calibri" panose="020F0502020204030204" pitchFamily="34" charset="0"/>
                        </a:rPr>
                        <a:t>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1" i="0" u="none" strike="noStrike" dirty="0">
                          <a:solidFill>
                            <a:srgbClr val="000000"/>
                          </a:solidFill>
                          <a:effectLst/>
                          <a:latin typeface="Calibri" panose="020F0502020204030204" pitchFamily="34" charset="0"/>
                        </a:rPr>
                        <a:t>20.000,00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3251372"/>
                  </a:ext>
                </a:extLst>
              </a:tr>
              <a:tr h="390239">
                <a:tc>
                  <a:txBody>
                    <a:bodyPr/>
                    <a:lstStyle/>
                    <a:p>
                      <a:pPr algn="ctr" fontAlgn="b">
                        <a:buNone/>
                      </a:pPr>
                      <a:r>
                        <a:rPr lang="hr-HR" sz="2200" b="0" i="0" u="none" strike="noStrike" dirty="0">
                          <a:solidFill>
                            <a:srgbClr val="000000"/>
                          </a:solidFill>
                          <a:effectLst/>
                          <a:latin typeface="Calibri" panose="020F0502020204030204" pitchFamily="34" charset="0"/>
                        </a:rPr>
                        <a:t>23.000,00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a:solidFill>
                            <a:srgbClr val="000000"/>
                          </a:solidFill>
                          <a:effectLst/>
                          <a:latin typeface="Calibri" panose="020F0502020204030204" pitchFamily="34" charset="0"/>
                        </a:rPr>
                        <a:t>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dirty="0">
                          <a:solidFill>
                            <a:srgbClr val="000000"/>
                          </a:solidFill>
                          <a:effectLst/>
                          <a:latin typeface="Calibri" panose="020F0502020204030204" pitchFamily="34" charset="0"/>
                        </a:rPr>
                        <a:t>35.384,62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1546645"/>
                  </a:ext>
                </a:extLst>
              </a:tr>
              <a:tr h="390239">
                <a:tc>
                  <a:txBody>
                    <a:bodyPr/>
                    <a:lstStyle/>
                    <a:p>
                      <a:pPr algn="ctr" fontAlgn="b">
                        <a:buNone/>
                      </a:pPr>
                      <a:r>
                        <a:rPr lang="hr-HR" sz="2200" b="0" i="0" u="none" strike="noStrike" dirty="0">
                          <a:solidFill>
                            <a:srgbClr val="000000"/>
                          </a:solidFill>
                          <a:effectLst/>
                          <a:latin typeface="Calibri" panose="020F0502020204030204" pitchFamily="34" charset="0"/>
                        </a:rPr>
                        <a:t>13.000,00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1" i="0" u="none" strike="noStrike" dirty="0">
                          <a:solidFill>
                            <a:srgbClr val="000000"/>
                          </a:solidFill>
                          <a:effectLst/>
                          <a:latin typeface="Calibri" panose="020F0502020204030204" pitchFamily="34" charset="0"/>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1" i="0" u="none" strike="noStrike" dirty="0">
                          <a:solidFill>
                            <a:srgbClr val="000000"/>
                          </a:solidFill>
                          <a:effectLst/>
                          <a:latin typeface="Calibri" panose="020F0502020204030204" pitchFamily="34" charset="0"/>
                        </a:rPr>
                        <a:t>16.250,00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00194410"/>
                  </a:ext>
                </a:extLst>
              </a:tr>
              <a:tr h="390239">
                <a:tc>
                  <a:txBody>
                    <a:bodyPr/>
                    <a:lstStyle/>
                    <a:p>
                      <a:pPr algn="ctr" fontAlgn="b">
                        <a:buNone/>
                      </a:pPr>
                      <a:r>
                        <a:rPr lang="hr-HR" sz="2200" b="0" i="0" u="none" strike="noStrike" dirty="0">
                          <a:solidFill>
                            <a:srgbClr val="000000"/>
                          </a:solidFill>
                          <a:effectLst/>
                          <a:latin typeface="Calibri" panose="020F0502020204030204" pitchFamily="34" charset="0"/>
                        </a:rPr>
                        <a:t>23.000,00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a:solidFill>
                            <a:srgbClr val="000000"/>
                          </a:solidFill>
                          <a:effectLst/>
                          <a:latin typeface="Calibri" panose="020F0502020204030204" pitchFamily="34" charset="0"/>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dirty="0">
                          <a:solidFill>
                            <a:srgbClr val="000000"/>
                          </a:solidFill>
                          <a:effectLst/>
                          <a:latin typeface="Calibri" panose="020F0502020204030204" pitchFamily="34" charset="0"/>
                        </a:rPr>
                        <a:t>28.750,00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2175877"/>
                  </a:ext>
                </a:extLst>
              </a:tr>
              <a:tr h="390239">
                <a:tc>
                  <a:txBody>
                    <a:bodyPr/>
                    <a:lstStyle/>
                    <a:p>
                      <a:pPr algn="ctr" fontAlgn="b">
                        <a:buNone/>
                      </a:pPr>
                      <a:r>
                        <a:rPr lang="hr-HR" sz="2200" b="0" i="0" u="none" strike="noStrike" dirty="0">
                          <a:solidFill>
                            <a:srgbClr val="000000"/>
                          </a:solidFill>
                          <a:effectLst/>
                          <a:latin typeface="Calibri" panose="020F0502020204030204" pitchFamily="34" charset="0"/>
                        </a:rPr>
                        <a:t>13.000,00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1" i="0" u="none" strike="noStrike" dirty="0">
                          <a:solidFill>
                            <a:srgbClr val="000000"/>
                          </a:solidFill>
                          <a:effectLst/>
                          <a:latin typeface="Calibri" panose="020F0502020204030204" pitchFamily="34" charset="0"/>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1" i="0" u="none" strike="noStrike" dirty="0">
                          <a:solidFill>
                            <a:srgbClr val="000000"/>
                          </a:solidFill>
                          <a:effectLst/>
                          <a:latin typeface="Calibri" panose="020F0502020204030204" pitchFamily="34" charset="0"/>
                        </a:rPr>
                        <a:t>15.294,12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8994047"/>
                  </a:ext>
                </a:extLst>
              </a:tr>
              <a:tr h="390239">
                <a:tc>
                  <a:txBody>
                    <a:bodyPr/>
                    <a:lstStyle/>
                    <a:p>
                      <a:pPr algn="ctr" fontAlgn="b">
                        <a:buNone/>
                      </a:pPr>
                      <a:r>
                        <a:rPr lang="hr-HR" sz="2200" b="0" i="0" u="none" strike="noStrike" dirty="0">
                          <a:solidFill>
                            <a:srgbClr val="000000"/>
                          </a:solidFill>
                          <a:effectLst/>
                          <a:latin typeface="Calibri" panose="020F0502020204030204" pitchFamily="34" charset="0"/>
                        </a:rPr>
                        <a:t>23.000,00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a:solidFill>
                            <a:srgbClr val="000000"/>
                          </a:solidFill>
                          <a:effectLst/>
                          <a:latin typeface="Calibri" panose="020F0502020204030204" pitchFamily="34" charset="0"/>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hr-HR" sz="2200" b="0" i="0" u="none" strike="noStrike" dirty="0">
                          <a:solidFill>
                            <a:srgbClr val="000000"/>
                          </a:solidFill>
                          <a:effectLst/>
                          <a:latin typeface="Calibri" panose="020F0502020204030204" pitchFamily="34" charset="0"/>
                        </a:rPr>
                        <a:t>27.058,83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2397189"/>
                  </a:ext>
                </a:extLst>
              </a:tr>
            </a:tbl>
          </a:graphicData>
        </a:graphic>
      </p:graphicFrame>
    </p:spTree>
    <p:extLst>
      <p:ext uri="{BB962C8B-B14F-4D97-AF65-F5344CB8AC3E}">
        <p14:creationId xmlns:p14="http://schemas.microsoft.com/office/powerpoint/2010/main" val="2661444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E4C6F4-61F1-77C0-F388-414DF18F8039}"/>
              </a:ext>
            </a:extLst>
          </p:cNvPr>
          <p:cNvSpPr>
            <a:spLocks noGrp="1"/>
          </p:cNvSpPr>
          <p:nvPr>
            <p:ph type="title"/>
          </p:nvPr>
        </p:nvSpPr>
        <p:spPr/>
        <p:txBody>
          <a:bodyPr>
            <a:normAutofit/>
          </a:bodyPr>
          <a:lstStyle/>
          <a:p>
            <a:r>
              <a:rPr lang="hr-HR" b="1" dirty="0">
                <a:latin typeface="Calibri" panose="020F0502020204030204" pitchFamily="34" charset="0"/>
                <a:ea typeface="Calibri" panose="020F0502020204030204" pitchFamily="34" charset="0"/>
                <a:cs typeface="Calibri" panose="020F0502020204030204" pitchFamily="34" charset="0"/>
              </a:rPr>
              <a:t>MLADI POLJOPRIVREDNIK</a:t>
            </a:r>
          </a:p>
        </p:txBody>
      </p:sp>
      <p:sp>
        <p:nvSpPr>
          <p:cNvPr id="3" name="Podnaslov 2">
            <a:extLst>
              <a:ext uri="{FF2B5EF4-FFF2-40B4-BE49-F238E27FC236}">
                <a16:creationId xmlns:a16="http://schemas.microsoft.com/office/drawing/2014/main" id="{F7B47D0F-BF94-62BD-1F5B-A9751CDBF8A0}"/>
              </a:ext>
            </a:extLst>
          </p:cNvPr>
          <p:cNvSpPr>
            <a:spLocks noGrp="1"/>
          </p:cNvSpPr>
          <p:nvPr>
            <p:ph type="body" idx="1"/>
          </p:nvPr>
        </p:nvSpPr>
        <p:spPr>
          <a:xfrm>
            <a:off x="1028700" y="1314450"/>
            <a:ext cx="7200900" cy="4552950"/>
          </a:xfrm>
        </p:spPr>
        <p:txBody>
          <a:bodyPr>
            <a:noAutofit/>
          </a:bodyPr>
          <a:lstStyle/>
          <a:p>
            <a:pPr marL="114300" indent="0">
              <a:buNone/>
            </a:pPr>
            <a:r>
              <a:rPr lang="hr-HR" dirty="0"/>
              <a:t>Mladi poljoprivrednik je poljoprivrednik koji kumulativno ispunjava sljedeće uvjete: </a:t>
            </a:r>
          </a:p>
          <a:p>
            <a:r>
              <a:rPr lang="hr-HR" dirty="0"/>
              <a:t>nositelj/odgovorna osoba poljoprivrednog gospodarstva je osoba koja na dan podnošenja zahtjeva za potporu ima 18, ali ne više od 40 godina (dan prije navršavanja 41 godine starosti) </a:t>
            </a:r>
          </a:p>
          <a:p>
            <a:r>
              <a:rPr lang="hr-HR" dirty="0"/>
              <a:t>po prvi puta uspostavlja poljoprivredno gospodarstvo na kojem ima status nositelja/odgovorne osobe ili je status nositelja/odgovorne osobe po prvi put stekao unutar 5 (pet) godina do dana podnošenja zahtjeva za potporu </a:t>
            </a:r>
          </a:p>
          <a:p>
            <a:r>
              <a:rPr lang="hr-HR" dirty="0"/>
              <a:t>ima ekonomsku veličinu poljoprivrednog gospodarstva (EVPG) od 10.000 EUR do 100.000 EUR SO</a:t>
            </a:r>
          </a:p>
        </p:txBody>
      </p:sp>
      <p:pic>
        <p:nvPicPr>
          <p:cNvPr id="4" name="Slika 3">
            <a:extLst>
              <a:ext uri="{FF2B5EF4-FFF2-40B4-BE49-F238E27FC236}">
                <a16:creationId xmlns:a16="http://schemas.microsoft.com/office/drawing/2014/main" id="{DE54BECB-97F0-5F06-D8C2-D0C2E062FE8B}"/>
              </a:ext>
            </a:extLst>
          </p:cNvPr>
          <p:cNvPicPr>
            <a:picLocks noChangeAspect="1"/>
          </p:cNvPicPr>
          <p:nvPr/>
        </p:nvPicPr>
        <p:blipFill>
          <a:blip r:embed="rId2"/>
          <a:stretch>
            <a:fillRect/>
          </a:stretch>
        </p:blipFill>
        <p:spPr>
          <a:xfrm>
            <a:off x="7669474" y="5364424"/>
            <a:ext cx="1280271" cy="1280271"/>
          </a:xfrm>
          <a:prstGeom prst="rect">
            <a:avLst/>
          </a:prstGeom>
        </p:spPr>
      </p:pic>
    </p:spTree>
    <p:extLst>
      <p:ext uri="{BB962C8B-B14F-4D97-AF65-F5344CB8AC3E}">
        <p14:creationId xmlns:p14="http://schemas.microsoft.com/office/powerpoint/2010/main" val="2869676102"/>
      </p:ext>
    </p:extLst>
  </p:cSld>
  <p:clrMapOvr>
    <a:masterClrMapping/>
  </p:clrMapOvr>
</p:sld>
</file>

<file path=ppt/theme/theme1.xml><?xml version="1.0" encoding="utf-8"?>
<a:theme xmlns:a="http://schemas.openxmlformats.org/drawingml/2006/main" name="Žetva">
  <a:themeElements>
    <a:clrScheme name="Žetva">
      <a:dk1>
        <a:srgbClr val="000000"/>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Žetva">
  <a:themeElements>
    <a:clrScheme name="Žetva">
      <a:dk1>
        <a:srgbClr val="000000"/>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2490</TotalTime>
  <Words>4370</Words>
  <Application>Microsoft Office PowerPoint</Application>
  <PresentationFormat>Prikaz na zaslonu (4:3)</PresentationFormat>
  <Paragraphs>311</Paragraphs>
  <Slides>50</Slides>
  <Notes>40</Notes>
  <HiddenSlides>0</HiddenSlides>
  <MMClips>0</MMClips>
  <ScaleCrop>false</ScaleCrop>
  <HeadingPairs>
    <vt:vector size="6" baseType="variant">
      <vt:variant>
        <vt:lpstr>Korišteni fontovi</vt:lpstr>
      </vt:variant>
      <vt:variant>
        <vt:i4>6</vt:i4>
      </vt:variant>
      <vt:variant>
        <vt:lpstr>Tema</vt:lpstr>
      </vt:variant>
      <vt:variant>
        <vt:i4>2</vt:i4>
      </vt:variant>
      <vt:variant>
        <vt:lpstr>Naslovi slajdova</vt:lpstr>
      </vt:variant>
      <vt:variant>
        <vt:i4>50</vt:i4>
      </vt:variant>
    </vt:vector>
  </HeadingPairs>
  <TitlesOfParts>
    <vt:vector size="58" baseType="lpstr">
      <vt:lpstr>Libre Franklin</vt:lpstr>
      <vt:lpstr>Calibri</vt:lpstr>
      <vt:lpstr>Times New Roman</vt:lpstr>
      <vt:lpstr>Arial</vt:lpstr>
      <vt:lpstr>Candara</vt:lpstr>
      <vt:lpstr>Wingdings</vt:lpstr>
      <vt:lpstr>Žetva</vt:lpstr>
      <vt:lpstr>Žetva</vt:lpstr>
      <vt:lpstr>I. LAG NATJEČAJ ZA PROVEDBU INTERVENCIJE 2.1.</vt:lpstr>
      <vt:lpstr>PRAVNI OSNOV</vt:lpstr>
      <vt:lpstr>PREDMET NATJEČAJA</vt:lpstr>
      <vt:lpstr>ROKOVI</vt:lpstr>
      <vt:lpstr>PLANIRANA SREDSTVA IZ LRS</vt:lpstr>
      <vt:lpstr>VISINA POTPORE PO PROJEKTU</vt:lpstr>
      <vt:lpstr>INTENZITET POTPORE PO PROJEKTU</vt:lpstr>
      <vt:lpstr>PRIMJER IZRAČUNA</vt:lpstr>
      <vt:lpstr>MLADI POLJOPRIVREDNIK</vt:lpstr>
      <vt:lpstr>MLADI POLJOPRIVREDNIK</vt:lpstr>
      <vt:lpstr>MLADI POLJOPRIVREDNIK</vt:lpstr>
      <vt:lpstr>MLADI POLJOPRIVREDNIK  (obveze u kasnijim provedbenim fazama) </vt:lpstr>
      <vt:lpstr>MLADI POLJOPRIVREDNIK  (obveze u kasnijim provedbenim fazama) </vt:lpstr>
      <vt:lpstr>MALO POLJOPRIVREDNO GOSPODARSTVO</vt:lpstr>
      <vt:lpstr>VAŽNO VEZANO UZ EVPG</vt:lpstr>
      <vt:lpstr>VAŽNO VEZANO UZ EVPG</vt:lpstr>
      <vt:lpstr>PRIHVATLJIVOST PRIJAVITELJA</vt:lpstr>
      <vt:lpstr>UVJETI PRIHVATLJIVOSTI PRIJAVITELJA</vt:lpstr>
      <vt:lpstr>UVJETI PRIHVATLJIVOSTI PRIJAVITELJA</vt:lpstr>
      <vt:lpstr>PRIJAVITELJI S PROJEKTIMA NA DRUGIM NATJEČAJIMA (EU I JAVNI IZVORI U RH)</vt:lpstr>
      <vt:lpstr>BROJ ZAHTJEVA ZA POTPORU PO KORISNIKU</vt:lpstr>
      <vt:lpstr>PRIHVATLJIVOST PROJEKTA</vt:lpstr>
      <vt:lpstr>PRIHVATLJIVOST PROJEKTA</vt:lpstr>
      <vt:lpstr>PRIHVATLJIVOST PROJEKTA</vt:lpstr>
      <vt:lpstr>PRIHVATLJIVOST PROJEKTA</vt:lpstr>
      <vt:lpstr>Pojašnjenje spomenutih pojmova</vt:lpstr>
      <vt:lpstr>PRIHVATLJIVE AKTIVNOSTI</vt:lpstr>
      <vt:lpstr>PRIHVATLJIVE AKTIVNOSTI</vt:lpstr>
      <vt:lpstr>PRIHVATLJIVE AKTIVNOSTI</vt:lpstr>
      <vt:lpstr>PRIHVATLJIVE AKTIVNOSTI</vt:lpstr>
      <vt:lpstr>PRIHVATLJIVI TROŠKOVI</vt:lpstr>
      <vt:lpstr>PRIHVATLJIVI TROŠKOVI</vt:lpstr>
      <vt:lpstr>NEPRIHVATLJIVI TROŠKOVI</vt:lpstr>
      <vt:lpstr>NEPRIHVATLJIVI TROŠKOVI</vt:lpstr>
      <vt:lpstr>NEPRIHVATLJIVI TROŠKOVI</vt:lpstr>
      <vt:lpstr>NEPRIHVATLJIVI TROŠKOVI</vt:lpstr>
      <vt:lpstr>OPĆI TROŠKOVI</vt:lpstr>
      <vt:lpstr>KRITERIJI ODABIRA</vt:lpstr>
      <vt:lpstr>KRITERIJI ODABIRA</vt:lpstr>
      <vt:lpstr>KRITERIJI ODABIRA</vt:lpstr>
      <vt:lpstr>KRITERIJI ODABIRA</vt:lpstr>
      <vt:lpstr>PRAG PROLAZNOSTI</vt:lpstr>
      <vt:lpstr>PRIJAVA NA NATJEČAJ</vt:lpstr>
      <vt:lpstr>POSTUPAK ODABIRA PROJEKATA</vt:lpstr>
      <vt:lpstr>POSTUPAK DODJELE SREDSTAVA I PROVEDBE PROJEKTA</vt:lpstr>
      <vt:lpstr>POSTUPCI NABAVE – VAŽNO (članak 53. Pravilnika)</vt:lpstr>
      <vt:lpstr>POSTUPCI NABAVE ZA NEOBVEZNIKE ZJN </vt:lpstr>
      <vt:lpstr>MAKSIMALNI IZNOS TROŠKOVA (LIMITI) </vt:lpstr>
      <vt:lpstr>ISPLATA ZA ODOBRENE PROJEKTE</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 LAG NATJEČAJ ZA T.O. 2.1.1.</dc:title>
  <dc:creator>Ivan Biškup</dc:creator>
  <cp:lastModifiedBy>LAG Prizag</cp:lastModifiedBy>
  <cp:revision>111</cp:revision>
  <dcterms:created xsi:type="dcterms:W3CDTF">2015-02-06T08:43:09Z</dcterms:created>
  <dcterms:modified xsi:type="dcterms:W3CDTF">2025-08-18T13:18:26Z</dcterms:modified>
</cp:coreProperties>
</file>