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08F0-B9F5-49E5-A246-37D127708995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BEA4-89BB-48F8-B5B9-9A589A397C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08F0-B9F5-49E5-A246-37D127708995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BEA4-89BB-48F8-B5B9-9A589A397C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08F0-B9F5-49E5-A246-37D127708995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BEA4-89BB-48F8-B5B9-9A589A397C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08F0-B9F5-49E5-A246-37D127708995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BEA4-89BB-48F8-B5B9-9A589A397C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08F0-B9F5-49E5-A246-37D127708995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BEA4-89BB-48F8-B5B9-9A589A397C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08F0-B9F5-49E5-A246-37D127708995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BEA4-89BB-48F8-B5B9-9A589A397C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08F0-B9F5-49E5-A246-37D127708995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BEA4-89BB-48F8-B5B9-9A589A397C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08F0-B9F5-49E5-A246-37D127708995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BEA4-89BB-48F8-B5B9-9A589A397C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08F0-B9F5-49E5-A246-37D127708995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BEA4-89BB-48F8-B5B9-9A589A397C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08F0-B9F5-49E5-A246-37D127708995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BEA4-89BB-48F8-B5B9-9A589A397C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08F0-B9F5-49E5-A246-37D127708995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BEA4-89BB-48F8-B5B9-9A589A397C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F08F0-B9F5-49E5-A246-37D127708995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BEA4-89BB-48F8-B5B9-9A589A397CF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LOKALNA RAZVOJNA STRATEGIJA LAG PRIZAG</a:t>
            </a:r>
            <a:br>
              <a:rPr lang="hr-HR" dirty="0" smtClean="0"/>
            </a:br>
            <a:r>
              <a:rPr lang="hr-HR" dirty="0" smtClean="0"/>
              <a:t>PARTNERSKI ODBOR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>
                <a:solidFill>
                  <a:schemeClr val="tx1"/>
                </a:solidFill>
              </a:rPr>
              <a:t>28.01.2016.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Slika 3" descr="logo png za wor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476250"/>
            <a:ext cx="15113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err="1"/>
              <a:t>Podmjera</a:t>
            </a:r>
            <a:r>
              <a:rPr lang="hr-HR" sz="3100" b="1" dirty="0"/>
              <a:t> 4.1.</a:t>
            </a:r>
            <a:br>
              <a:rPr lang="hr-HR" sz="3100" b="1" dirty="0"/>
            </a:br>
            <a:r>
              <a:rPr lang="hr-HR" sz="3100" b="1" dirty="0"/>
              <a:t>Potpora za ulaganja u poljoprivredna gospodarstva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r-HR" sz="4800" b="1" dirty="0" smtClean="0"/>
              <a:t>Korisnici</a:t>
            </a:r>
            <a:endParaRPr lang="hr-HR" sz="4800" dirty="0"/>
          </a:p>
          <a:p>
            <a:pPr lvl="0"/>
            <a:r>
              <a:rPr lang="hr-HR" sz="4800" dirty="0"/>
              <a:t>Fizičke i pravne osobe upisane u Upisnik poljoprivrednika (osim fizičkih i pravnih osoba čija je ekonomska veličina manja od 6.000 eura ukoliko ulažu u sektor voća, povrća i cvijeća i manja od 8.000 eura za ulaganja u ostalim sektorima)</a:t>
            </a:r>
          </a:p>
          <a:p>
            <a:pPr lvl="0"/>
            <a:r>
              <a:rPr lang="hr-HR" sz="4800" dirty="0"/>
              <a:t>Proizvođačke grupe/organizacije</a:t>
            </a:r>
          </a:p>
          <a:p>
            <a:r>
              <a:rPr lang="hr-HR" sz="4800" b="1" dirty="0"/>
              <a:t>Prihvatljivi troškovi</a:t>
            </a:r>
            <a:endParaRPr lang="hr-HR" sz="4800" dirty="0"/>
          </a:p>
          <a:p>
            <a:pPr lvl="0"/>
            <a:r>
              <a:rPr lang="hr-HR" sz="4800" dirty="0"/>
              <a:t>ulaganje u građenje i/ili opremanje objekata za životinje, zatvorene/zaštićene prostore, objekte za uzgoj jednogodišnjeg i višegodišnjeg bilja, sjemena i sadnog materijala i gljiva, skladištenje, hlađenje, čišćenje, sušenje, zamrzavanje, </a:t>
            </a:r>
            <a:r>
              <a:rPr lang="hr-HR" sz="4800" dirty="0" err="1"/>
              <a:t>klasiranje</a:t>
            </a:r>
            <a:r>
              <a:rPr lang="hr-HR" sz="4800" dirty="0"/>
              <a:t> i pakiranje proizvoda,</a:t>
            </a:r>
          </a:p>
          <a:p>
            <a:pPr lvl="0"/>
            <a:r>
              <a:rPr lang="hr-HR" sz="4800" dirty="0"/>
              <a:t>ulaganje u opremu za berbu, sortiranje i pakiranje vlastitih poljoprivrednih proizvoda,</a:t>
            </a:r>
          </a:p>
          <a:p>
            <a:pPr lvl="0"/>
            <a:r>
              <a:rPr lang="hr-HR" sz="4800" dirty="0"/>
              <a:t>ulaganje u kupnju nove poljoprivredne mehanizacije i opreme i gospodarskih vozila uključujući sektor vinogradarstva,</a:t>
            </a:r>
          </a:p>
          <a:p>
            <a:pPr lvl="0"/>
            <a:r>
              <a:rPr lang="hr-HR" sz="4800" dirty="0"/>
              <a:t>ulaganje u podizanje novih i/ili restrukturiranje postojećih višegodišnjih nasada isključujući restrukturiranje postojećih vinograda za proizvodnju grožđa za vino,</a:t>
            </a:r>
          </a:p>
          <a:p>
            <a:pPr lvl="0"/>
            <a:r>
              <a:rPr lang="hr-HR" sz="4800" dirty="0"/>
              <a:t>ulaganje u izgradnju i/ili opremanje novih sustava za navodnjavanje na poljoprivrednom gospodarstvu, te poboljšanje postojećih sustava/opreme za navodnjavanje na poljoprivrednom gospodarstvu te kupnju zemljišta i objekata radi realizacije projekta.</a:t>
            </a:r>
          </a:p>
          <a:p>
            <a:r>
              <a:rPr lang="hr-HR" sz="4800" b="1" dirty="0"/>
              <a:t>Visina potpore (u kunskoj protuvrijednosti)</a:t>
            </a:r>
            <a:r>
              <a:rPr lang="hr-HR" sz="4800" dirty="0"/>
              <a:t/>
            </a:r>
            <a:br>
              <a:rPr lang="hr-HR" sz="4800" dirty="0"/>
            </a:br>
            <a:r>
              <a:rPr lang="hr-HR" sz="4800" dirty="0"/>
              <a:t>Od 5.000 do 2.000.000 EUR, odnosno do 3.000.000 EUR za ulaganja u sektore:</a:t>
            </a:r>
          </a:p>
          <a:p>
            <a:pPr lvl="0"/>
            <a:r>
              <a:rPr lang="hr-HR" sz="4800" dirty="0"/>
              <a:t>govedarstva, za ulaganja u građenje i/ili opremanje objekata za držanje </a:t>
            </a:r>
            <a:r>
              <a:rPr lang="hr-HR" sz="4800" dirty="0" err="1"/>
              <a:t>muznih</a:t>
            </a:r>
            <a:r>
              <a:rPr lang="hr-HR" sz="4800" dirty="0"/>
              <a:t> krava i/ili za tov junadi i/ili</a:t>
            </a:r>
          </a:p>
          <a:p>
            <a:pPr lvl="0"/>
            <a:r>
              <a:rPr lang="hr-HR" sz="4800" dirty="0"/>
              <a:t>svinjogojstva, za ulaganja u građenje i/ili opremanje objekata za tov svinja i/ili </a:t>
            </a:r>
            <a:r>
              <a:rPr lang="hr-HR" sz="4800" dirty="0" err="1"/>
              <a:t>repro</a:t>
            </a:r>
            <a:r>
              <a:rPr lang="hr-HR" sz="4800" dirty="0"/>
              <a:t> centara i/ili</a:t>
            </a:r>
          </a:p>
          <a:p>
            <a:pPr lvl="0"/>
            <a:r>
              <a:rPr lang="hr-HR" sz="4800" dirty="0"/>
              <a:t>peradarstva, za ulaganje u građenje i/ili opremanje valionica i/ili</a:t>
            </a:r>
          </a:p>
          <a:p>
            <a:pPr lvl="0"/>
            <a:r>
              <a:rPr lang="hr-HR" sz="4800" dirty="0"/>
              <a:t>voća i povrća, za ulaganja u zatvorene/zaštićene prostore i/ili ulaganja u podizanje novih višegodišnjih nasada.</a:t>
            </a:r>
          </a:p>
          <a:p>
            <a:r>
              <a:rPr lang="hr-HR" sz="4800" dirty="0"/>
              <a:t>Najviša vrijednost javne potpore po projektu za ulaganja isključivo u kupnju nove poljoprivredne mehanizacije i opre-</a:t>
            </a:r>
            <a:br>
              <a:rPr lang="hr-HR" sz="4800" dirty="0"/>
            </a:br>
            <a:r>
              <a:rPr lang="hr-HR" sz="4800" dirty="0"/>
              <a:t>me, radnih strojeva te gospodarskih vozila može iznositi 1.000.000 EUR.</a:t>
            </a:r>
          </a:p>
          <a:p>
            <a:r>
              <a:rPr lang="hr-HR" sz="4800" b="1" dirty="0"/>
              <a:t>Intenzitet potpore</a:t>
            </a:r>
            <a:r>
              <a:rPr lang="hr-HR" sz="4800" dirty="0"/>
              <a:t/>
            </a:r>
            <a:br>
              <a:rPr lang="hr-HR" sz="4800" dirty="0"/>
            </a:br>
            <a:r>
              <a:rPr lang="hr-HR" sz="4800" dirty="0"/>
              <a:t>Do 50 % vrijednosti ukupno prihvatljivih troškova, a može se uvećati za dodatnih 20 postotnih bodova i to za:</a:t>
            </a:r>
          </a:p>
          <a:p>
            <a:pPr lvl="0"/>
            <a:r>
              <a:rPr lang="hr-HR" sz="4800" dirty="0"/>
              <a:t>mlade poljoprivrednike, zajedničke projekte, integrirane projekte, ulaganja u planinska područja, </a:t>
            </a:r>
            <a:r>
              <a:rPr lang="hr-HR" sz="4800" dirty="0" err="1"/>
              <a:t>područja</a:t>
            </a:r>
            <a:r>
              <a:rPr lang="hr-HR" sz="4800" dirty="0"/>
              <a:t> sa značajnim prirodnim ograničenjima i ostala područja s posebnim ograničenjima, ulaganja unutar Europskoga inovacijskog partnerstva (EIP), ulaganja povezana s </a:t>
            </a:r>
            <a:r>
              <a:rPr lang="hr-HR" sz="4800" dirty="0" err="1"/>
              <a:t>agro</a:t>
            </a:r>
            <a:r>
              <a:rPr lang="hr-HR" sz="4800" dirty="0"/>
              <a:t>-okolišnim i klimatskim djelatnostima i ekološkom poljoprivredom.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/>
              <a:t>4.1.2</a:t>
            </a:r>
            <a:r>
              <a:rPr lang="hr-HR" sz="3100" b="1" dirty="0"/>
              <a:t>. Zbrinjavanje, rukovanje i korištenje stajskog gnojiva u cilju smanjenja štetnog utjecaja na okoliš</a:t>
            </a:r>
            <a:r>
              <a:rPr lang="hr-HR" b="1" dirty="0"/>
              <a:t/>
            </a:r>
            <a:br>
              <a:rPr lang="hr-HR" b="1" dirty="0"/>
            </a:b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800" b="1" dirty="0"/>
              <a:t>Korisnici</a:t>
            </a:r>
            <a:endParaRPr lang="hr-HR" sz="2800" dirty="0"/>
          </a:p>
          <a:p>
            <a:pPr lvl="0"/>
            <a:r>
              <a:rPr lang="hr-HR" sz="2800" dirty="0"/>
              <a:t>Fizičke i pravne osobe upisane u Upisnik poljoprivrednika</a:t>
            </a:r>
          </a:p>
          <a:p>
            <a:pPr lvl="0"/>
            <a:r>
              <a:rPr lang="hr-HR" sz="2800" dirty="0"/>
              <a:t>Proizvođačke grupe/organizacije</a:t>
            </a:r>
          </a:p>
          <a:p>
            <a:r>
              <a:rPr lang="hr-HR" sz="2800" b="1" dirty="0"/>
              <a:t>Prihvatljivi troškovi</a:t>
            </a:r>
            <a:endParaRPr lang="hr-HR" sz="2800" dirty="0"/>
          </a:p>
          <a:p>
            <a:pPr lvl="0"/>
            <a:r>
              <a:rPr lang="hr-HR" sz="2800" dirty="0"/>
              <a:t>ulaganje u građenje skladišnih kapaciteta za stajski gnoj i </a:t>
            </a:r>
            <a:r>
              <a:rPr lang="hr-HR" sz="2800" dirty="0" err="1"/>
              <a:t>digestate</a:t>
            </a:r>
            <a:r>
              <a:rPr lang="hr-HR" sz="2800" dirty="0"/>
              <a:t> uključujući opremu za rukovanje i korištenje stajskog gnoja i </a:t>
            </a:r>
            <a:r>
              <a:rPr lang="hr-HR" sz="2800" dirty="0" err="1"/>
              <a:t>digestata</a:t>
            </a:r>
            <a:r>
              <a:rPr lang="hr-HR" sz="2800" dirty="0"/>
              <a:t> te ulaganja u poboljšanje učinkovitosti korištenja gnojiva (strojevi i oprema za utovar, transport i primjenu gnojiva)</a:t>
            </a:r>
          </a:p>
          <a:p>
            <a:r>
              <a:rPr lang="hr-HR" sz="2800" b="1" dirty="0"/>
              <a:t>Visina potpore (u kunskoj protuvrijednosti)</a:t>
            </a: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/>
              <a:t>Od 5.000 do 1.000.000 EUR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b="1" dirty="0" err="1" smtClean="0"/>
              <a:t>Podmjera</a:t>
            </a:r>
            <a:r>
              <a:rPr lang="hr-HR" sz="2700" b="1" dirty="0" smtClean="0"/>
              <a:t> 4.2.</a:t>
            </a:r>
            <a:br>
              <a:rPr lang="hr-HR" sz="2700" b="1" dirty="0" smtClean="0"/>
            </a:br>
            <a:r>
              <a:rPr lang="hr-HR" sz="2700" b="1" dirty="0" smtClean="0"/>
              <a:t>Potpora za ulaganja u preradu, marketing i/ili razvoj poljoprivrednih proizvoda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hr-HR" b="1" i="1" dirty="0" smtClean="0"/>
              <a:t>Tip </a:t>
            </a:r>
            <a:r>
              <a:rPr lang="hr-HR" b="1" i="1" dirty="0"/>
              <a:t>operacije</a:t>
            </a:r>
            <a:endParaRPr lang="hr-HR" dirty="0"/>
          </a:p>
          <a:p>
            <a:r>
              <a:rPr lang="hr-HR" dirty="0"/>
              <a:t>1, Povećanje dodane vrijednosti poljoprivrednim proizvodima</a:t>
            </a:r>
          </a:p>
          <a:p>
            <a:r>
              <a:rPr lang="hr-HR" b="1" dirty="0"/>
              <a:t>Korisnici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Fizičke i pravne osobe koje se bave ili se namjeravaju baviti preradom proizvoda iz Dodatka I. Ugovora o EU.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ulaganje u građenje i/ili opremanje objekata za poslovanje s mlijekom i preradom mlijeka, za klanje, </a:t>
            </a:r>
            <a:r>
              <a:rPr lang="hr-HR" dirty="0" err="1"/>
              <a:t>rasjecanje</a:t>
            </a:r>
            <a:r>
              <a:rPr lang="hr-HR" dirty="0"/>
              <a:t>, preradu (mesa, jaja), za preradu voća, povrća, grožđa (osim za proizvodnju vina), aromatičnog, začinskog i ostalog bilja, cvijeća i gljiva, za preradu maslina, komine masline, za preradu žitarica, uljarica i industrijskog bilja, za preradu, punjenje i pakiranje pčelinjih proizvoda, za prodaju i prezentaciju vlastitih poljoprivrednih proizvoda te ulaganje u kupnju mehanizacije, gospodarskih vozila, strojeva i opreme i kupnju zemljišta i objekata radi realizacije projekta.</a:t>
            </a:r>
          </a:p>
          <a:p>
            <a:r>
              <a:rPr lang="hr-HR" b="1" dirty="0"/>
              <a:t>Visina potpore (u kunskoj protuvrijednosti)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Od 10.000 do 3.000.000 EUR, odnosno do 5.000.000 EUR za ulaganja u sektore:</a:t>
            </a:r>
          </a:p>
          <a:p>
            <a:pPr lvl="0"/>
            <a:r>
              <a:rPr lang="hr-HR" dirty="0"/>
              <a:t>mesa za ulaganja u građenje i/ili opremanje klaonica, </a:t>
            </a:r>
            <a:r>
              <a:rPr lang="hr-HR" dirty="0" err="1"/>
              <a:t>rasjekaonica</a:t>
            </a:r>
            <a:r>
              <a:rPr lang="hr-HR" dirty="0"/>
              <a:t>, hladnjača, objekata za preradu mesa s pripadajućom unutarnjom i vanjskom infrastrukturom,</a:t>
            </a:r>
          </a:p>
          <a:p>
            <a:pPr lvl="0"/>
            <a:r>
              <a:rPr lang="hr-HR" dirty="0"/>
              <a:t>mlijeka za ulaganja u građenje i/ili opremanje objekata za poslovanje s mlijekom i preradom mlijeka s pripadajućom opremom i unutarnjom i vanjskom infrastrukturom, uključujući rashladnu opremu za sirovo mlijeko.</a:t>
            </a:r>
          </a:p>
          <a:p>
            <a:r>
              <a:rPr lang="hr-HR" b="1" dirty="0"/>
              <a:t>Intenzitet potpore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50 % vrijednosti ukupno prihvatljivih troškova, a može se uvećati za dodatnih 20 postotnih bodova i to za:</a:t>
            </a:r>
          </a:p>
          <a:p>
            <a:pPr lvl="0"/>
            <a:r>
              <a:rPr lang="hr-HR" dirty="0"/>
              <a:t>ulaganja unutar Europskoga inovacijskog partnerstva (EIP)</a:t>
            </a:r>
          </a:p>
          <a:p>
            <a:pPr lvl="0"/>
            <a:r>
              <a:rPr lang="hr-HR" dirty="0"/>
              <a:t>ulaganja koja provode proizvođačke organizacije.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dirty="0" smtClean="0"/>
              <a:t>4.2.2.</a:t>
            </a:r>
            <a:r>
              <a:rPr lang="hr-HR" sz="3600" b="1" dirty="0" smtClean="0"/>
              <a:t> Korištenje obnovljivih izvora energije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hr-HR" dirty="0"/>
          </a:p>
          <a:p>
            <a:r>
              <a:rPr lang="hr-HR" b="1" dirty="0"/>
              <a:t>Korisnici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Fizičke i pravne osobe koje se bave ili se namjeravaju baviti preradom proizvoda iz Dodatka I. Ugovora o EU.</a:t>
            </a:r>
          </a:p>
          <a:p>
            <a:r>
              <a:rPr lang="hr-HR" b="1" dirty="0"/>
              <a:t>Prihvatljivi troškovi</a:t>
            </a:r>
            <a:endParaRPr lang="hr-HR" dirty="0"/>
          </a:p>
          <a:p>
            <a:pPr lvl="0"/>
            <a:r>
              <a:rPr lang="hr-HR" dirty="0"/>
              <a:t>ulaganja u građenje i/ili opremanje objekata za proizvodnju energije, objekata za prijem, obradu i skladištenje sirovina, za obradu, preradu, skladištenje, transport i primjenu izlaznih supstrata za organsku gnojidbu.</a:t>
            </a:r>
          </a:p>
          <a:p>
            <a:r>
              <a:rPr lang="hr-HR" b="1" dirty="0"/>
              <a:t>Visina potpore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Od 10.000 do 1.000.000 EUR-a u kunskoj protuvrijednosti</a:t>
            </a:r>
          </a:p>
          <a:p>
            <a:r>
              <a:rPr lang="hr-HR" b="1" dirty="0"/>
              <a:t>Intenzitet potpore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50 % vrijednosti ukupno prihvatljivih troškova, a može se uvećati za dodatnih 20 postotnih bodova i to za:</a:t>
            </a:r>
          </a:p>
          <a:p>
            <a:pPr lvl="0"/>
            <a:r>
              <a:rPr lang="hr-HR" dirty="0"/>
              <a:t>ulaganja unutar Europskoga inovacijskog partnerstva (EIP),</a:t>
            </a:r>
            <a:br>
              <a:rPr lang="hr-HR" dirty="0"/>
            </a:br>
            <a:r>
              <a:rPr lang="hr-HR" dirty="0"/>
              <a:t>ulaganja koja provode proizvođačke organizacije.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dirty="0" smtClean="0"/>
              <a:t>4.4.Potpora neproizvodnim ulaganjima vezanim uz postizanje </a:t>
            </a:r>
            <a:r>
              <a:rPr lang="hr-HR" sz="3600" b="1" dirty="0" err="1" smtClean="0"/>
              <a:t>agro</a:t>
            </a:r>
            <a:r>
              <a:rPr lang="hr-HR" sz="3600" b="1" dirty="0" smtClean="0"/>
              <a:t>-okolišnih i klimatskih ciljeva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r-HR" sz="6400" b="1" dirty="0" smtClean="0"/>
              <a:t>Korisnici</a:t>
            </a:r>
            <a:endParaRPr lang="hr-HR" sz="6400" dirty="0"/>
          </a:p>
          <a:p>
            <a:pPr lvl="0"/>
            <a:r>
              <a:rPr lang="hr-HR" sz="6400" dirty="0"/>
              <a:t>poljoprivredna gospodarstva upisana u Upisnik poljoprivrednih gospodarstva</a:t>
            </a:r>
          </a:p>
          <a:p>
            <a:pPr lvl="0"/>
            <a:r>
              <a:rPr lang="hr-HR" sz="6400" dirty="0"/>
              <a:t>javne ustanove i tijela, uključujući javne ustanove za upravljanje zaštićenim područjima (državne, regionalne i lokalne javne ustanove)</a:t>
            </a:r>
          </a:p>
          <a:p>
            <a:pPr lvl="0"/>
            <a:r>
              <a:rPr lang="hr-HR" sz="6400" dirty="0"/>
              <a:t>jedinice lokalne samouprave i civilne udruge koje se bave zaštitom i promicanjem kulturnih vrijednosti i zaštite okoliša.</a:t>
            </a:r>
          </a:p>
          <a:p>
            <a:r>
              <a:rPr lang="hr-HR" sz="6400" b="1" dirty="0"/>
              <a:t>Prihvatljivi troškovi</a:t>
            </a:r>
            <a:endParaRPr lang="hr-HR" sz="6400" dirty="0"/>
          </a:p>
          <a:p>
            <a:pPr lvl="0"/>
            <a:r>
              <a:rPr lang="hr-HR" sz="6400" dirty="0"/>
              <a:t>ulaganje u izgradnju terasa, u podizanje suhozida i živica,uklanjanje invazivnih stranih vrsta s poljoprivrednog zemljišta, nabava električnog pastira s pripadajućom opremom i/ili autohtonog pastirskog psa (tornjaka), izgradnja novih i obnova postojećih nastambi za stoku na području prirodne rasprostranjenosti velikih zvijeri, obnova staništa važnih za očuvanje </a:t>
            </a:r>
            <a:r>
              <a:rPr lang="hr-HR" sz="6400" dirty="0" err="1"/>
              <a:t>bioraznolikosti</a:t>
            </a:r>
            <a:r>
              <a:rPr lang="hr-HR" sz="6400" dirty="0"/>
              <a:t> na poljoprivrednom zemljištu, ulaganje u obnovu zapuštenih lokvi za napajanje stoke te kupnja zemljišta za realizaciju projekta do 10% vrijednosti ukupno prihvatljivih troškova projekta.</a:t>
            </a:r>
          </a:p>
          <a:p>
            <a:r>
              <a:rPr lang="hr-HR" sz="6400" b="1" dirty="0"/>
              <a:t>Visina potpore (u kunskoj protuvrijednosti):</a:t>
            </a:r>
            <a:r>
              <a:rPr lang="hr-HR" sz="6400" dirty="0"/>
              <a:t/>
            </a:r>
            <a:br>
              <a:rPr lang="hr-HR" sz="6400" dirty="0"/>
            </a:br>
            <a:r>
              <a:rPr lang="hr-HR" sz="6400" dirty="0"/>
              <a:t>Od 600 do 150.000 EUR</a:t>
            </a:r>
          </a:p>
          <a:p>
            <a:r>
              <a:rPr lang="hr-HR" sz="6400" b="1" dirty="0"/>
              <a:t>Intenzitet potpore</a:t>
            </a:r>
            <a:r>
              <a:rPr lang="hr-HR" sz="6400" dirty="0"/>
              <a:t/>
            </a:r>
            <a:br>
              <a:rPr lang="hr-HR" sz="6400" dirty="0"/>
            </a:br>
            <a:r>
              <a:rPr lang="hr-HR" sz="6400" dirty="0"/>
              <a:t>Do 100 % vrijednosti ukupnih prihvatljivih troškova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dirty="0" err="1" smtClean="0"/>
              <a:t>Podmjera</a:t>
            </a:r>
            <a:r>
              <a:rPr lang="hr-HR" sz="3600" b="1" dirty="0" smtClean="0"/>
              <a:t> 6.1.</a:t>
            </a:r>
            <a:br>
              <a:rPr lang="hr-HR" sz="3600" b="1" dirty="0" smtClean="0"/>
            </a:br>
            <a:r>
              <a:rPr lang="hr-HR" sz="3600" b="1" dirty="0" smtClean="0"/>
              <a:t>Potpora mladim poljoprivrednicima</a:t>
            </a:r>
            <a:r>
              <a:rPr lang="hr-HR" sz="3600" dirty="0" smtClean="0"/>
              <a:t/>
            </a:r>
            <a:br>
              <a:rPr lang="hr-HR" sz="3600" dirty="0" smtClean="0"/>
            </a:b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b="1" dirty="0" smtClean="0"/>
              <a:t>Korisnici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Osobe starosti između 18 i 40 godina, koje posjeduju odgovarajuće profesionalne vještine i znanja o poljoprivredi i koje su prvi put postavljene kao nositelj poljoprivrednog gospodarstva (ne duže od 18 mjeseci prije podnošenja Zahtjeva). Poljoprivredno gospodarstvo u trenutku podnošenja Zahtjeva za potporu mora pripada ekonomskoj veličini u rasponu od 8.000 do 49.999 EUR-a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kupnja domaćih životinja, jednogodišnjeg i višegodišnjeg bilja, sjemena i sadnog materijala; kupnja, građenje i/ili opremanje zatvorenih/zaštićenih prostora i objekata te ostalih gospodarskih objekata uključujući vanjsku </a:t>
            </a:r>
            <a:r>
              <a:rPr lang="hr-HR" dirty="0" smtClean="0"/>
              <a:t>unutarnju</a:t>
            </a:r>
            <a:r>
              <a:rPr lang="hr-HR" dirty="0"/>
              <a:t> infrastrukturu u sklopu poljoprivrednog gospodarstva u svrhu obavljanja poljoprivredne proizvodnje i/ili prerade proizvoda iz Priloga I; podizanje novih i/ili restrukturiranje postojećih nasada; uređenje i trajnije poboljšanje kvalitete poljoprivrednog zemljišta u svrhu poljoprivredne proizvodnje; građenje i/ili opremanje objekata za prodaju i prezentaciju vlastitih poljoprivrednih proizvoda uključujući i troškove promidžbe; kupnja ili zakup poljoprivrednog zemljišta; kupnja poljoprivredne mehanizacije, strojeva i opreme.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100% vrijednosti ukupnih prihvatljivih troškova, 50.000 EUR-a po korisniku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b="1" dirty="0" err="1" smtClean="0"/>
              <a:t>Podmjera</a:t>
            </a:r>
            <a:r>
              <a:rPr lang="hr-HR" sz="2700" b="1" dirty="0" smtClean="0"/>
              <a:t> 6.2.</a:t>
            </a:r>
            <a:br>
              <a:rPr lang="hr-HR" sz="2700" b="1" dirty="0" smtClean="0"/>
            </a:br>
            <a:r>
              <a:rPr lang="hr-HR" sz="2700" b="1" dirty="0" smtClean="0"/>
              <a:t>Potpora ulaganju u pokretanje nepoljoprivrednih djelatnosti u ruralnom području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b="1" dirty="0" smtClean="0"/>
              <a:t>Korisnici</a:t>
            </a:r>
            <a:endParaRPr lang="hr-HR" dirty="0"/>
          </a:p>
          <a:p>
            <a:pPr lvl="0"/>
            <a:r>
              <a:rPr lang="hr-HR" dirty="0"/>
              <a:t>poljoprivredna gospodarstva upisana u Upisnik poljoprivrednika u rangu mikro i malih poslovnih subjekata,</a:t>
            </a:r>
          </a:p>
          <a:p>
            <a:pPr lvl="0"/>
            <a:r>
              <a:rPr lang="hr-HR" dirty="0"/>
              <a:t>fizičke osobe u svojstvu nositelja ili člana obiteljskog poljoprivrednog gospodarstva koji pokreću novu </a:t>
            </a:r>
            <a:r>
              <a:rPr lang="hr-HR" dirty="0" smtClean="0"/>
              <a:t>nepoljoprivrednu </a:t>
            </a:r>
            <a:r>
              <a:rPr lang="hr-HR" dirty="0"/>
              <a:t>djelatnost u ruralnim područjima.</a:t>
            </a:r>
          </a:p>
          <a:p>
            <a:r>
              <a:rPr lang="hr-HR" dirty="0"/>
              <a:t>Potpora se dodjeljuje za novu nepoljoprivrednu djelatnost koja nije započeta do vremena podnošenja Zahtjeva za</a:t>
            </a:r>
            <a:br>
              <a:rPr lang="hr-HR" dirty="0"/>
            </a:br>
            <a:r>
              <a:rPr lang="hr-HR" dirty="0"/>
              <a:t>potporu.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Potpora se dodjeljuje za provođenje aktivnosti navedenih u Poslovnom planu.</a:t>
            </a:r>
            <a:br>
              <a:rPr lang="hr-HR" dirty="0"/>
            </a:br>
            <a:r>
              <a:rPr lang="hr-HR" dirty="0"/>
              <a:t>Prihvatljive su aktivnosti iz sektora: turizam u ruralnom području; tradicijski, umjetnički obrti, izrada suvenira; usluge u ruralnim područjima; prerada/ trženje proizvoda.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100% ukupnih prihvatljivih troškova, 50.000 EUR-a po korisniku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err="1" smtClean="0"/>
              <a:t>Podmjera</a:t>
            </a:r>
            <a:r>
              <a:rPr lang="hr-HR" sz="3100" b="1" dirty="0" smtClean="0"/>
              <a:t> 6.3.</a:t>
            </a:r>
            <a:br>
              <a:rPr lang="hr-HR" sz="3100" b="1" dirty="0" smtClean="0"/>
            </a:br>
            <a:r>
              <a:rPr lang="hr-HR" sz="3100" b="1" dirty="0" smtClean="0"/>
              <a:t>Potpora razvoju malih poljoprivrednih gospodarstava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b="1" dirty="0" smtClean="0"/>
              <a:t>Korisnici</a:t>
            </a:r>
            <a:endParaRPr lang="hr-HR" dirty="0"/>
          </a:p>
          <a:p>
            <a:pPr lvl="0"/>
            <a:r>
              <a:rPr lang="hr-HR" dirty="0"/>
              <a:t>Mala poljoprivredna gospodarstva, čija je ekonomska veličina između 2.000 i 7.999 EUR-a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Kupnja domaćih životinja, jednogodišnjeg i višegodišnjeg bilja, sjemena i sadnog materijala; kupnja, građenje i/ili opremanje zatvorenih/zaštićenih prostora i objekata te ostalih gospodarskih objekata uključujući vanjsku i unutarnju infrastrukturu u sklopu poljoprivrednog gospodarstva u svrhu obavljanja poljoprivredne proizvodnje i/ili prerade proizvoda; podizanje novih i/ili restrukturiranje postojećih nasada; uređenje i trajnije poboljšanje kvalitete poljoprivrednog zemljišta u svrhu poljoprivredne proizvodnje; građenje i/ili opremanje objekata za prodaju i prezentaciju vlastitih poljoprivrednih proizvoda uključujući i troškove promidžbe; kupnja ili zakup poljoprivrednog zemljišta; kupnja poljoprivredne mehanizacije, strojeva i opreme.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100% ukupnih prihvatljivih troškova, 15.000 EUR-a po korisniku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800" b="1" dirty="0" err="1" smtClean="0"/>
              <a:t>Podmjera</a:t>
            </a:r>
            <a:r>
              <a:rPr lang="hr-HR" sz="2800" b="1" dirty="0" smtClean="0"/>
              <a:t> 6.4.</a:t>
            </a:r>
            <a:br>
              <a:rPr lang="hr-HR" sz="2800" b="1" dirty="0" smtClean="0"/>
            </a:br>
            <a:r>
              <a:rPr lang="hr-HR" sz="2800" b="1" dirty="0" smtClean="0"/>
              <a:t>Ulaganja u razvoj nepoljoprivrednih djelatnosti u ruralnim područjima</a:t>
            </a: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 smtClean="0"/>
              <a:t>Korisnici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Poljoprivredna </a:t>
            </a:r>
            <a:r>
              <a:rPr lang="hr-HR" dirty="0"/>
              <a:t>gospodarstva upisana u Upisnik poljoprivrednika u rangu mikro i malih poslovnih subjekata,</a:t>
            </a:r>
            <a:br>
              <a:rPr lang="hr-HR" dirty="0"/>
            </a:br>
            <a:r>
              <a:rPr lang="hr-HR" dirty="0" smtClean="0"/>
              <a:t>Fizičke </a:t>
            </a:r>
            <a:r>
              <a:rPr lang="hr-HR" dirty="0"/>
              <a:t>osobe u svojstvu nositelja ili člana obiteljskog poljoprivrednog gospodarstva.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Prihvatljivi troškovi su iz sektora: turizam u ruralnom području; tradicijski, umjetnički obrti, izrada suvenira; usluge u ruralnim područjima; prerada/ trženje proizvoda.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70% ukupnih prihvatljivih troškova, između 3.500 – 200.000 EUR-a.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7.2. Ulaganje u građenje nerazvrstanih cesta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Ulaganja u građenje nerazvrstanih cesta</a:t>
            </a:r>
          </a:p>
          <a:p>
            <a:r>
              <a:rPr lang="hr-HR" b="1" dirty="0"/>
              <a:t>Korisnici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Jedinice lokalne samouprave.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građenje (gradnja novih/rekonstrukcija postojećih) i/ili opremanje nerazvrstanih cesta (u naselju s najviše 5 000 stanovnika).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100% ukupnih prihvatljivih troškova, između 30.000 – 1.000.000 EUR-a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Predviđena sredstva za LAG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Mjera 19.2.</a:t>
            </a:r>
            <a:r>
              <a:rPr lang="hr-HR" b="1" i="1" dirty="0"/>
              <a:t> </a:t>
            </a:r>
            <a:r>
              <a:rPr lang="hr-HR" dirty="0"/>
              <a:t>Provedba operacija unutar CLLD strategije – 918.000.00 EUR</a:t>
            </a:r>
          </a:p>
          <a:p>
            <a:pPr lvl="0"/>
            <a:r>
              <a:rPr lang="hr-HR" dirty="0"/>
              <a:t>Mjera 19.3. Priprema i provedba aktivnosti suradnje LAG-ova  45.900,00  EUR</a:t>
            </a:r>
          </a:p>
          <a:p>
            <a:pPr lvl="0"/>
            <a:r>
              <a:rPr lang="hr-HR" dirty="0"/>
              <a:t>Mjera 19.4. Tekući troškovi i </a:t>
            </a:r>
            <a:r>
              <a:rPr lang="hr-HR"/>
              <a:t>animacija  </a:t>
            </a:r>
            <a:r>
              <a:rPr lang="hr-HR" smtClean="0"/>
              <a:t>240.975 </a:t>
            </a:r>
            <a:r>
              <a:rPr lang="hr-HR" dirty="0" smtClean="0"/>
              <a:t>EUR</a:t>
            </a: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/>
              <a:t>7.2.Ulaganja u građenje javnih sustava za vodoopskrbu, odvodnju i pročišćavanje otpadnih voda</a:t>
            </a:r>
            <a:br>
              <a:rPr lang="hr-HR" sz="3100" b="1" dirty="0" smtClean="0"/>
            </a:br>
            <a:endParaRPr lang="hr-HR" sz="31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 smtClean="0"/>
              <a:t>Korisnici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Javni isporučitelji vodnih usluga javne vodoopskrbe ili javne odvodnje.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Građenje (gradnja novih/rekonstrukcija postojećih) i/ili opremanje javnog sustava za vodoopskrbu, odvodnju i pročišćavanje otpadnih voda, koja se provode u naseljima s najviše 2 000 stanovnika.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100% ukupnih prihvatljivih troškova, između 30.000 – 1.000.000 EUR-a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 b="1" dirty="0" err="1" smtClean="0"/>
              <a:t>Podmjera</a:t>
            </a:r>
            <a:r>
              <a:rPr lang="hr-HR" sz="2400" b="1" dirty="0" smtClean="0"/>
              <a:t> 7.4.</a:t>
            </a:r>
            <a:br>
              <a:rPr lang="hr-HR" sz="2400" b="1" dirty="0" smtClean="0"/>
            </a:br>
            <a:r>
              <a:rPr lang="hr-HR" sz="2400" b="1" dirty="0" smtClean="0"/>
              <a:t>Ulaganja u pokretanje, poboljšanje ili proširenje lokalnih temeljnih usluga za ruralno stanovništvo, uključujući slobodno vrijeme i kulturne aktivnosti te povezanu infrastrukturu</a:t>
            </a:r>
            <a:br>
              <a:rPr lang="hr-HR" sz="2400" b="1" dirty="0" smtClean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r-HR" b="1" dirty="0" smtClean="0"/>
              <a:t>Korisnici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Jedinice lokalne samouprave; trgovačka društva u većinskom vlasništvu jedinica lokalne samouprave; javne ustanove neprofitnog karaktera u kojima su osnivači jedinice lokalne samouprave (osim javnih vatrogasnih postrojbi, lokalnih i regionalnih razvojnih agencija); udruge/organizacije civilnog društva i vjerske zajednice koje se bave humanitarnim i društvenim djelatnostima od posebnog interesa za lokalno stanovništvo (isključujući LAG-ove) i čije su djelatnosti sukladno ciljnim skupinama i klasifikaciji djelatnosti udruga, povezane sa prihvatljivim ulaganjem; lokalne akcijske grupe (LAG-ovi) koje su odabrane unutar Programa.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Ulaganje u građenje i/ili opremanje vatrogasnog doma i spremišta; društvenog doma/ kulturnog centra; planinarskog doma i skloništa; turističkog informativnog centra; dječjeg igrališta; sportske građevine; objekta za slatkovodni sportski ribolov (ribički dom, nadstrešnica i drugo.); rekreacijske zone na rijekama i jezerima; biciklističke staze i trake; tematskog puta i parka; građevine za ostvarivanje organizirane njege, odgoja, obrazovanja i zaštite djece do polaska u osnovnu školu (dječji vrtić, rekonstrukcija i opremanje prostora za izvođenje programa </a:t>
            </a:r>
            <a:r>
              <a:rPr lang="hr-HR" dirty="0" err="1"/>
              <a:t>predškole</a:t>
            </a:r>
            <a:r>
              <a:rPr lang="hr-HR" dirty="0"/>
              <a:t> u osnovnoj školi te rekonstrukcija i opremanje prostora za igraonicu pri knjižnici, zdravstvenoj, socijalnoj, kulturnoj i sportskoj ustanovi, udruzi te drugoj pravnoj osobi u kojima se provode kraći programi odgojno-obrazovnog rada s djecom rane i predškolske dobi); javne zelene površine (park i slično.); pješačke staze; pješačke zone; otvorenog odvodnog kanala (koji nije sastavni dio ceste); groblja (komunalna infrastruktura i prateće građevine); tržnice; javne prometne površine (trg, pothodnik, nadvožnjak, javne stube i prolaz). Ulaganja su prihvatljiva u naselju s najviše 5 000 stanovnika.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Od 80 – 100% ukupnih prihvatljivih troškova, 15.000 – 1.000.000 EUR-a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 b="1" dirty="0" err="1" smtClean="0"/>
              <a:t>Podmjera</a:t>
            </a:r>
            <a:r>
              <a:rPr lang="hr-HR" sz="2400" b="1" dirty="0" smtClean="0"/>
              <a:t> 8.5</a:t>
            </a:r>
            <a:br>
              <a:rPr lang="hr-HR" sz="2400" b="1" dirty="0" smtClean="0"/>
            </a:br>
            <a:r>
              <a:rPr lang="hr-HR" sz="2400" b="1" dirty="0" smtClean="0"/>
              <a:t>Konverzija degradiranih šumskih sastojina i šumskih kultura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r>
              <a:rPr lang="hr-HR" sz="2900" b="1" dirty="0" smtClean="0"/>
              <a:t>Korisnici</a:t>
            </a:r>
            <a:endParaRPr lang="hr-HR" sz="2900" dirty="0"/>
          </a:p>
          <a:p>
            <a:pPr lvl="0"/>
            <a:r>
              <a:rPr lang="hr-HR" sz="2900" dirty="0" err="1"/>
              <a:t>Šumoposjednici</a:t>
            </a:r>
            <a:endParaRPr lang="hr-HR" sz="2900" dirty="0"/>
          </a:p>
          <a:p>
            <a:pPr lvl="0"/>
            <a:r>
              <a:rPr lang="hr-HR" sz="2900" dirty="0"/>
              <a:t>Trgovačka društva i druge pravne osobe koje sukladno Zakonu o šumama gospodare šumama i šumskim zemljištima u vlasništvu Republike Hrvatske</a:t>
            </a:r>
          </a:p>
          <a:p>
            <a:pPr lvl="0"/>
            <a:r>
              <a:rPr lang="hr-HR" sz="2900" dirty="0"/>
              <a:t>Udruženja </a:t>
            </a:r>
            <a:r>
              <a:rPr lang="hr-HR" sz="2900" dirty="0" err="1"/>
              <a:t>šumoposjednika</a:t>
            </a:r>
            <a:endParaRPr lang="hr-HR" sz="2900" dirty="0"/>
          </a:p>
          <a:p>
            <a:r>
              <a:rPr lang="hr-HR" sz="2900" b="1" dirty="0"/>
              <a:t>Prihvatljivi troškovi</a:t>
            </a:r>
            <a:r>
              <a:rPr lang="hr-HR" sz="2900" dirty="0"/>
              <a:t/>
            </a:r>
            <a:br>
              <a:rPr lang="hr-HR" sz="2900" dirty="0"/>
            </a:br>
            <a:r>
              <a:rPr lang="hr-HR" sz="2900" dirty="0"/>
              <a:t>Konverzija degradiranih šumskih sastojina i šumskih kultura</a:t>
            </a:r>
          </a:p>
          <a:p>
            <a:r>
              <a:rPr lang="hr-HR" sz="2900" b="1" dirty="0"/>
              <a:t>Potpora</a:t>
            </a:r>
            <a:r>
              <a:rPr lang="hr-HR" sz="2900" dirty="0"/>
              <a:t/>
            </a:r>
            <a:br>
              <a:rPr lang="hr-HR" sz="2900" dirty="0"/>
            </a:br>
            <a:r>
              <a:rPr lang="hr-HR" sz="2900" dirty="0"/>
              <a:t>Do 100% ukupno prihvatljivih troškova, između 5.000 – 700.000 EUR-a.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>8.5. Uspostava i uređenje poučnih staza, vidikovaca i ostale manje infrastrukture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20000"/>
          </a:bodyPr>
          <a:lstStyle/>
          <a:p>
            <a:r>
              <a:rPr lang="hr-HR" sz="2600" b="1" dirty="0" smtClean="0"/>
              <a:t>Korisnici</a:t>
            </a:r>
            <a:r>
              <a:rPr lang="hr-HR" sz="2600" dirty="0"/>
              <a:t/>
            </a:r>
            <a:br>
              <a:rPr lang="hr-HR" sz="2600" dirty="0"/>
            </a:br>
            <a:r>
              <a:rPr lang="hr-HR" sz="2600" dirty="0"/>
              <a:t>• </a:t>
            </a:r>
            <a:r>
              <a:rPr lang="hr-HR" sz="2600" dirty="0" err="1"/>
              <a:t>Šumoposjednici</a:t>
            </a:r>
            <a:r>
              <a:rPr lang="hr-HR" sz="2600" dirty="0"/>
              <a:t/>
            </a:r>
            <a:br>
              <a:rPr lang="hr-HR" sz="2600" dirty="0"/>
            </a:br>
            <a:r>
              <a:rPr lang="hr-HR" sz="2600" dirty="0"/>
              <a:t>• Trgovačka društva i druge pravne osobe koje sukladno Zakonu o šumama gospodare šumama i šumskim</a:t>
            </a:r>
            <a:br>
              <a:rPr lang="hr-HR" sz="2600" dirty="0"/>
            </a:br>
            <a:r>
              <a:rPr lang="hr-HR" sz="2600" dirty="0"/>
              <a:t>zemljištima u vlasništvu Republike Hrvatske</a:t>
            </a:r>
            <a:br>
              <a:rPr lang="hr-HR" sz="2600" dirty="0"/>
            </a:br>
            <a:r>
              <a:rPr lang="hr-HR" sz="2600" dirty="0"/>
              <a:t>• Udruženja </a:t>
            </a:r>
            <a:r>
              <a:rPr lang="hr-HR" sz="2600" dirty="0" err="1"/>
              <a:t>šumoposjednika</a:t>
            </a:r>
            <a:r>
              <a:rPr lang="hr-HR" sz="2600" dirty="0"/>
              <a:t/>
            </a:r>
            <a:br>
              <a:rPr lang="hr-HR" sz="2600" dirty="0"/>
            </a:br>
            <a:r>
              <a:rPr lang="hr-HR" sz="2600" dirty="0"/>
              <a:t>• Udruge civilnog društva i druge pravne osobe aktivne u zaštiti prirode</a:t>
            </a:r>
          </a:p>
          <a:p>
            <a:r>
              <a:rPr lang="hr-HR" sz="2600" b="1" dirty="0"/>
              <a:t>Prihvatljivi troškovi</a:t>
            </a:r>
            <a:r>
              <a:rPr lang="hr-HR" sz="2600" dirty="0"/>
              <a:t/>
            </a:r>
            <a:br>
              <a:rPr lang="hr-HR" sz="2600" dirty="0"/>
            </a:br>
            <a:r>
              <a:rPr lang="hr-HR" sz="2600" dirty="0"/>
              <a:t>Materijali, oprema, usluge i radovi te druga prihvatljiva mala infrastruktura; opći troškovi</a:t>
            </a:r>
          </a:p>
          <a:p>
            <a:r>
              <a:rPr lang="hr-HR" sz="2600" b="1" dirty="0"/>
              <a:t>Potpora</a:t>
            </a:r>
            <a:r>
              <a:rPr lang="hr-HR" sz="2600" dirty="0"/>
              <a:t/>
            </a:r>
            <a:br>
              <a:rPr lang="hr-HR" sz="2600" dirty="0"/>
            </a:br>
            <a:r>
              <a:rPr lang="hr-HR" sz="2600" dirty="0"/>
              <a:t>Do 100% ukupnih prihvatljivih troškova, između 5.000 – 100.000 EUR-a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200" b="1" dirty="0" smtClean="0"/>
              <a:t>8.6.1. Modernizacija tehnologija, strojeva, alata i opreme u pridobivanju drva i </a:t>
            </a:r>
            <a:r>
              <a:rPr lang="hr-HR" sz="2200" b="1" dirty="0" err="1" smtClean="0"/>
              <a:t>šumskouzgojnim</a:t>
            </a:r>
            <a:r>
              <a:rPr lang="hr-HR" sz="2200" b="1" dirty="0" smtClean="0"/>
              <a:t> radovima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b="1" dirty="0" smtClean="0"/>
              <a:t>Korisnici</a:t>
            </a:r>
            <a:endParaRPr lang="hr-HR" dirty="0"/>
          </a:p>
          <a:p>
            <a:pPr lvl="0"/>
            <a:r>
              <a:rPr lang="hr-HR" dirty="0" err="1"/>
              <a:t>šumoposjednici</a:t>
            </a:r>
            <a:r>
              <a:rPr lang="hr-HR" dirty="0"/>
              <a:t>;</a:t>
            </a:r>
          </a:p>
          <a:p>
            <a:pPr lvl="0"/>
            <a:r>
              <a:rPr lang="hr-HR" dirty="0"/>
              <a:t>udruženja </a:t>
            </a:r>
            <a:r>
              <a:rPr lang="hr-HR" dirty="0" err="1"/>
              <a:t>šumoposjednika</a:t>
            </a:r>
            <a:r>
              <a:rPr lang="hr-HR" dirty="0"/>
              <a:t>;</a:t>
            </a:r>
          </a:p>
          <a:p>
            <a:pPr lvl="0"/>
            <a:r>
              <a:rPr lang="hr-HR" dirty="0"/>
              <a:t>obrti, mikro, mala i srednja poduzeća registrirana sukladno nacionalnim propisima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Kupnja novih i rabljenih strojeva, alata, uređaja i opreme za sječu, privlačenje, izvoženje i iznošenje drva; za proizvodnju šumske biomase; za daljinski prijevoz drva; za šumsko uzgojne radove za pripremu šumskog tla za sjetvu ili sadnju; izgradnja objekata i kupnja nove i rabljene opreme za skladištenje, zaštitu i sušenje drvnih proizvoda (silosi, skladišta za drvnu sječku, utovarivači, </a:t>
            </a:r>
            <a:r>
              <a:rPr lang="hr-HR" dirty="0" err="1"/>
              <a:t>atomizeri</a:t>
            </a:r>
            <a:r>
              <a:rPr lang="hr-HR" dirty="0"/>
              <a:t>, sušare </a:t>
            </a:r>
            <a:r>
              <a:rPr lang="hr-HR" dirty="0" err="1"/>
              <a:t>itd</a:t>
            </a:r>
            <a:r>
              <a:rPr lang="hr-HR" dirty="0"/>
              <a:t>.); opći troškovi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50% ukupnih prihvatljivih troškova, između 5.000 – 700.000 EUR-a.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8.6.2. Modernizacija tehnologija, strojeva, alata i opreme u predindustrijskoj preradi drva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/>
              <a:t>Korisnici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Obrti, mikro, mala i srednja poduzeća registrirana za djelatnosti prerade drva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Kupnja novih i rabljenih strojeva, alata, uređaja i opreme za predindustrijsku preradu drva (blanjalice, pile); za proizvodnju </a:t>
            </a:r>
            <a:r>
              <a:rPr lang="hr-HR" dirty="0" err="1"/>
              <a:t>peleta</a:t>
            </a:r>
            <a:r>
              <a:rPr lang="hr-HR" dirty="0"/>
              <a:t> i briketa; instalacija i/ili kupnja informacijsko-komunikacijskih tehnologija u postupcima pridobivanja drva i predindustrijske prerade drva; izgradnja objekata i kupnja nove i rabljene opreme za sušenje, parenje, skladištenje i zaštitu proizvoda od drva (sušare, </a:t>
            </a:r>
            <a:r>
              <a:rPr lang="hr-HR" dirty="0" err="1"/>
              <a:t>parionice</a:t>
            </a:r>
            <a:r>
              <a:rPr lang="hr-HR" dirty="0"/>
              <a:t>, silosi, skladišta za drvnu sječku, utovarivači, </a:t>
            </a:r>
            <a:r>
              <a:rPr lang="hr-HR" dirty="0" err="1"/>
              <a:t>atomizeri</a:t>
            </a:r>
            <a:r>
              <a:rPr lang="hr-HR" dirty="0"/>
              <a:t> </a:t>
            </a:r>
            <a:r>
              <a:rPr lang="hr-HR" dirty="0" err="1"/>
              <a:t>itd</a:t>
            </a:r>
            <a:r>
              <a:rPr lang="hr-HR" dirty="0"/>
              <a:t>.); opći troškovi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50% ukupnih prihvatljivih troškova, između 10.000 – 1.000.000 EUR-a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8.6.3. </a:t>
            </a:r>
            <a:r>
              <a:rPr lang="hr-HR" b="1" dirty="0" smtClean="0"/>
              <a:t>Marketing drvnih i </a:t>
            </a:r>
            <a:r>
              <a:rPr lang="hr-HR" b="1" dirty="0" err="1" smtClean="0"/>
              <a:t>nedrvnih</a:t>
            </a:r>
            <a:r>
              <a:rPr lang="hr-HR" b="1" dirty="0" smtClean="0"/>
              <a:t> šumskih proizvoda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 smtClean="0"/>
              <a:t>Korisnici</a:t>
            </a:r>
            <a:endParaRPr lang="hr-HR" dirty="0" smtClean="0"/>
          </a:p>
          <a:p>
            <a:pPr lvl="0"/>
            <a:r>
              <a:rPr lang="hr-HR" dirty="0" err="1" smtClean="0"/>
              <a:t>šumoposjednici</a:t>
            </a:r>
            <a:r>
              <a:rPr lang="hr-HR" dirty="0" smtClean="0"/>
              <a:t>;</a:t>
            </a:r>
          </a:p>
          <a:p>
            <a:pPr lvl="0"/>
            <a:r>
              <a:rPr lang="hr-HR" dirty="0" smtClean="0"/>
              <a:t>udruženja </a:t>
            </a:r>
            <a:r>
              <a:rPr lang="hr-HR" dirty="0" err="1" smtClean="0"/>
              <a:t>šumoposjednika</a:t>
            </a:r>
            <a:r>
              <a:rPr lang="hr-HR" dirty="0" smtClean="0"/>
              <a:t>;</a:t>
            </a:r>
          </a:p>
          <a:p>
            <a:pPr lvl="0"/>
            <a:r>
              <a:rPr lang="hr-HR" dirty="0" smtClean="0"/>
              <a:t>obrti, mikro, mala i srednja poduzeća;</a:t>
            </a:r>
          </a:p>
          <a:p>
            <a:pPr lvl="0"/>
            <a:r>
              <a:rPr lang="hr-HR" dirty="0" smtClean="0"/>
              <a:t>jedinice lokalne uprave i samouprave i njihova udruženja.</a:t>
            </a:r>
          </a:p>
          <a:p>
            <a:r>
              <a:rPr lang="hr-HR" b="1" dirty="0" smtClean="0"/>
              <a:t>Prihvatljivi troškovi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Marketing drvnih i </a:t>
            </a:r>
            <a:r>
              <a:rPr lang="hr-HR" dirty="0" err="1" smtClean="0"/>
              <a:t>nedrvnih</a:t>
            </a:r>
            <a:r>
              <a:rPr lang="hr-HR" dirty="0" smtClean="0"/>
              <a:t> (šumskih proizvoda); opći troškovi</a:t>
            </a:r>
          </a:p>
          <a:p>
            <a:r>
              <a:rPr lang="hr-HR" b="1" dirty="0" smtClean="0"/>
              <a:t>Potpora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Do 50% ukupno prihvatljivih troškova, između 5.000 – 30.000 EUR-a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Podmjera</a:t>
            </a:r>
            <a:r>
              <a:rPr lang="hr-HR" sz="3200" b="1" dirty="0" smtClean="0"/>
              <a:t> 9. Uspostava proizvođačkih grupa i organizacija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/>
              <a:t>Korisnici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Proizvođačke grupe ili organizacije iz sektora poljoprivrede, u rangu malih i srednjih poduzeća, priznate ili u postupku priznavanja od strane ministarstva nadležnog za poljoprivredu.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Troškovi rada koji su u skladu s Poslovnim planom proizvođačke grupe ili organizacije.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Najviše 10 % vrijednosti godišnje utržene proizvodnje, ne više od 100.000 EUR godišnje, bez obzira na stvarni obračun moguće potpore.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16.1. Operativne skupine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 smtClean="0"/>
              <a:t>Korisnici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Operativne skupine u poljoprivrednom i prehrambeno-prerađivačkom sektoru.</a:t>
            </a:r>
            <a:br>
              <a:rPr lang="hr-HR" dirty="0"/>
            </a:br>
            <a:r>
              <a:rPr lang="hr-HR" dirty="0"/>
              <a:t>Partneri u predloženoj operativnoj skupini su fizičke i pravne osobe registrirane u Republici Hrvatskoj.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• tekući troškovi za rad operativnih skupina za vrijeme trajanja projekta</a:t>
            </a:r>
            <a:br>
              <a:rPr lang="hr-HR" dirty="0"/>
            </a:br>
            <a:r>
              <a:rPr lang="hr-HR" dirty="0"/>
              <a:t>• izravni troškovi provedbe projekta, uključujući i istraživačke aktivnosti vezane za pojedini praktični projekt</a:t>
            </a:r>
            <a:br>
              <a:rPr lang="hr-HR" dirty="0"/>
            </a:br>
            <a:r>
              <a:rPr lang="hr-HR" dirty="0"/>
              <a:t>ako su primjenjive na temelju detaljnog plana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100% prihvatljivih troškova, između 30.000 – 200.000 EUR-a.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16.2. Pilot projekti i razvoj novih proizvoda, postupaka, procesa i tehnologije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/>
              <a:t>Korisnici</a:t>
            </a:r>
            <a:endParaRPr lang="hr-HR" dirty="0"/>
          </a:p>
          <a:p>
            <a:pPr lvl="0"/>
            <a:r>
              <a:rPr lang="hr-HR" dirty="0"/>
              <a:t>Udruge proizvođača, proizvođačke grupe/organizacije i zadruge iz poljoprivrednog sektora</a:t>
            </a:r>
          </a:p>
          <a:p>
            <a:pPr lvl="0"/>
            <a:r>
              <a:rPr lang="hr-HR" dirty="0"/>
              <a:t>Operativne skupine</a:t>
            </a:r>
          </a:p>
          <a:p>
            <a:r>
              <a:rPr lang="hr-HR" b="1" dirty="0"/>
              <a:t>Prihvatljivi troškovi</a:t>
            </a:r>
            <a:endParaRPr lang="hr-HR" dirty="0"/>
          </a:p>
          <a:p>
            <a:pPr lvl="0"/>
            <a:r>
              <a:rPr lang="hr-HR" dirty="0"/>
              <a:t>troškovi istraživanja i razvoja (laboratorijska ispitivanja, terenska ispitivanja, istraživanja tržišta, studije izvedivosti, razvoj ambalaže za izradu novog proizvoda ili procesa);</a:t>
            </a:r>
          </a:p>
          <a:p>
            <a:pPr lvl="0"/>
            <a:r>
              <a:rPr lang="hr-HR" dirty="0"/>
              <a:t>tekući troškovi suradnje uključujući materijalne troškove i troškove vezane uz opremu, objekte, zemljište </a:t>
            </a:r>
            <a:r>
              <a:rPr lang="hr-HR" dirty="0" err="1"/>
              <a:t>itd</a:t>
            </a:r>
            <a:r>
              <a:rPr lang="hr-HR" dirty="0"/>
              <a:t>.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100% prihvatljivih troškova, između 50.000 – 300.000 EUR-a.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Mjera 19.2.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/>
              <a:t>Maksimalni iznos sredstava po projektu</a:t>
            </a:r>
          </a:p>
          <a:p>
            <a:pPr algn="ctr">
              <a:buNone/>
            </a:pPr>
            <a:r>
              <a:rPr lang="hr-HR" sz="3600" dirty="0" smtClean="0"/>
              <a:t>100.000,00 EUR</a:t>
            </a:r>
          </a:p>
          <a:p>
            <a:pPr algn="ctr">
              <a:buNone/>
            </a:pPr>
            <a:endParaRPr lang="hr-HR" sz="3600" dirty="0" smtClean="0"/>
          </a:p>
          <a:p>
            <a:pPr algn="ctr">
              <a:buNone/>
            </a:pPr>
            <a:r>
              <a:rPr lang="hr-HR" dirty="0" smtClean="0"/>
              <a:t>Minimalni iznos sredstava po projektu</a:t>
            </a:r>
          </a:p>
          <a:p>
            <a:pPr algn="ctr">
              <a:buNone/>
            </a:pPr>
            <a:r>
              <a:rPr lang="hr-HR" sz="3600" dirty="0" smtClean="0"/>
              <a:t>500,00 EUR</a:t>
            </a:r>
          </a:p>
          <a:p>
            <a:pPr lvl="4"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16.4. Kratki lanci opskrbe i lokalna tržišta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/>
              <a:t>Korisnici</a:t>
            </a:r>
            <a:endParaRPr lang="hr-HR" dirty="0"/>
          </a:p>
          <a:p>
            <a:pPr lvl="0"/>
            <a:r>
              <a:rPr lang="hr-HR" dirty="0"/>
              <a:t>pravne osobe iz poljoprivrednog i prehrambenog sektora i njihova udruženja;</a:t>
            </a:r>
          </a:p>
          <a:p>
            <a:pPr lvl="0"/>
            <a:r>
              <a:rPr lang="hr-HR" dirty="0"/>
              <a:t>proizvođačke grupe i organizacije;</a:t>
            </a:r>
          </a:p>
          <a:p>
            <a:pPr lvl="0"/>
            <a:r>
              <a:rPr lang="hr-HR" dirty="0"/>
              <a:t>druge pravne osobe koje sudjeluju u kratkim lancima opskrbe i drugi relevantni dionici.</a:t>
            </a:r>
          </a:p>
          <a:p>
            <a:r>
              <a:rPr lang="hr-HR" b="1" dirty="0"/>
              <a:t>Prihvatljivi troškovi</a:t>
            </a:r>
            <a:endParaRPr lang="hr-HR" dirty="0"/>
          </a:p>
          <a:p>
            <a:pPr lvl="0"/>
            <a:r>
              <a:rPr lang="hr-HR" dirty="0"/>
              <a:t>tekući troškovi suradnje</a:t>
            </a:r>
          </a:p>
          <a:p>
            <a:pPr lvl="0"/>
            <a:r>
              <a:rPr lang="hr-HR" dirty="0"/>
              <a:t>promotivne aktivnosti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100% prihvatljivih troškova, između 10.000 – 50.000 EUR-a.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143000"/>
          </a:xfrm>
        </p:spPr>
        <p:txBody>
          <a:bodyPr/>
          <a:lstStyle/>
          <a:p>
            <a:r>
              <a:rPr lang="hr-HR" b="1" dirty="0" smtClean="0"/>
              <a:t>Zahvaljujem na pažnji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ULOGA LAG-A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Kontrolno tijelo kod prijave</a:t>
            </a:r>
          </a:p>
          <a:p>
            <a:r>
              <a:rPr lang="hr-HR" dirty="0" smtClean="0"/>
              <a:t>Prolazi prvu fazu provjere</a:t>
            </a:r>
          </a:p>
          <a:p>
            <a:r>
              <a:rPr lang="hr-HR" dirty="0" smtClean="0"/>
              <a:t>Prosljeđuje se Agenciji za plaćanja</a:t>
            </a:r>
          </a:p>
          <a:p>
            <a:r>
              <a:rPr lang="hr-HR" dirty="0" smtClean="0"/>
              <a:t>Uvjeti isti kao kod natječaja koje provodi Agencija za plaćanja u poljoprivredi</a:t>
            </a:r>
          </a:p>
          <a:p>
            <a:r>
              <a:rPr lang="hr-HR" dirty="0" smtClean="0"/>
              <a:t>Agencija može odbiti projekt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4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558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Potrebno usuglasiti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Koje mjere da se uvrste u Strategiju?</a:t>
            </a:r>
          </a:p>
          <a:p>
            <a:r>
              <a:rPr lang="hr-HR" dirty="0" smtClean="0"/>
              <a:t>Uzeti u obzir sudjelovanje civilnog, javnog i privatnog sektora</a:t>
            </a:r>
          </a:p>
          <a:p>
            <a:r>
              <a:rPr lang="hr-HR" dirty="0" smtClean="0"/>
              <a:t>Iznos sredstava je ograničen na </a:t>
            </a:r>
            <a:r>
              <a:rPr lang="hr-HR" dirty="0" smtClean="0"/>
              <a:t>918.000.00 EUR</a:t>
            </a:r>
          </a:p>
          <a:p>
            <a:r>
              <a:rPr lang="hr-HR" dirty="0" smtClean="0"/>
              <a:t>Pratiti Pravilnike za pojedine </a:t>
            </a:r>
            <a:r>
              <a:rPr lang="hr-HR" dirty="0" err="1" smtClean="0"/>
              <a:t>podmjere</a:t>
            </a:r>
            <a:r>
              <a:rPr lang="hr-HR" dirty="0" smtClean="0"/>
              <a:t> i uvjete ocjenjivanja iz njih</a:t>
            </a:r>
          </a:p>
          <a:p>
            <a:r>
              <a:rPr lang="hr-HR" dirty="0" smtClean="0"/>
              <a:t>Sukladno </a:t>
            </a:r>
            <a:r>
              <a:rPr lang="hr-HR" dirty="0" err="1" smtClean="0"/>
              <a:t>podmjerama</a:t>
            </a:r>
            <a:r>
              <a:rPr lang="hr-HR" dirty="0" smtClean="0"/>
              <a:t> dimenzionirati aktivnosti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b="1" dirty="0" smtClean="0"/>
              <a:t>Mjera 3.1.</a:t>
            </a:r>
            <a:r>
              <a:rPr lang="hr-HR" sz="2700" b="1" dirty="0" smtClean="0"/>
              <a:t> Potpora za sudjelovanje poljoprivrednika u sustavima kvalitete za poljoprivredne i prehrambene proizvode </a:t>
            </a:r>
            <a:r>
              <a:rPr lang="hr-HR" b="1" dirty="0" smtClean="0"/>
              <a:t/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/>
              <a:t>Korisnici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Aktivni poljoprivrednici upisani u Upisnik poljoprivrednika koji su uključeni u EU ili nacionalni sustav kvalitete; udruženja ekoloških poljoprivrednih proizvođača.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Troškovi ulaska u sustav kvalitete; godišnji troškovi sudjelovanja u sustavu kvalitete; troškovi stručne kontrole i certifikacije ovlaštenog kontrolnog tijela.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100% vrijednosti prihvatljivih troškova, najviše 3.000 EUR/ godišnje po korisniku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 err="1" smtClean="0"/>
              <a:t>Podmjera</a:t>
            </a:r>
            <a:r>
              <a:rPr lang="hr-HR" sz="2400" b="1" dirty="0" smtClean="0"/>
              <a:t> 3.2.</a:t>
            </a:r>
            <a:r>
              <a:rPr lang="hr-HR" sz="2400" b="1" dirty="0" smtClean="0"/>
              <a:t> Potpora za aktivnosti informiranja i promoviranja</a:t>
            </a:r>
            <a:endParaRPr lang="hr-HR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/>
              <a:t>Korisnici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Skupina proizvođača (udruga) koji su uključeni u EU ili nacionalni sustav kvalitete; udruženja ekoloških poljoprivrednih proizvođača čiji su članovi sudjelovali u programu ekološke proizvodnje.</a:t>
            </a:r>
          </a:p>
          <a:p>
            <a:r>
              <a:rPr lang="hr-HR" b="1" dirty="0"/>
              <a:t>Prihvatljivi troškovi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organizacija i/ili sudjelovanje na sajmovima; izrada promotivnih materijala, multimedijalni proizvodi, web razvoj i promocija; kupnja oglasnog prostora; promotivne kampanje i organizacija namjenski promotivnih događanja, uključujući edukativne ture; radionice i seminari; promotivne aktivnosti putem različitih komunikacijskih kanala, promotivne aktivnosti na prodajnim mjestima od nacionalnog značaja ili EU ili </a:t>
            </a:r>
            <a:r>
              <a:rPr lang="hr-HR" dirty="0" err="1"/>
              <a:t>HoReCa</a:t>
            </a:r>
            <a:r>
              <a:rPr lang="hr-HR" dirty="0"/>
              <a:t> kanala.</a:t>
            </a:r>
          </a:p>
          <a:p>
            <a:r>
              <a:rPr lang="hr-HR" b="1" dirty="0"/>
              <a:t>Potpora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Do 70% prihvatljivih troškova, 30.000 EUR-a godišnje po korisniku, najviše do 100.000 EUR tijekom programskog razdoblja.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656</Words>
  <Application>Microsoft Office PowerPoint</Application>
  <PresentationFormat>Prikaz na zaslonu (4:3)</PresentationFormat>
  <Paragraphs>176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2" baseType="lpstr">
      <vt:lpstr>Office tema</vt:lpstr>
      <vt:lpstr>LOKALNA RAZVOJNA STRATEGIJA LAG PRIZAG PARTNERSKI ODBOR</vt:lpstr>
      <vt:lpstr>Predviđena sredstva za LAG </vt:lpstr>
      <vt:lpstr>Mjera 19.2.</vt:lpstr>
      <vt:lpstr>ULOGA LAG-A</vt:lpstr>
      <vt:lpstr>Slajd 5</vt:lpstr>
      <vt:lpstr>Slajd 6</vt:lpstr>
      <vt:lpstr>Potrebno usuglasiti</vt:lpstr>
      <vt:lpstr>Mjera 3.1. Potpora za sudjelovanje poljoprivrednika u sustavima kvalitete za poljoprivredne i prehrambene proizvode  </vt:lpstr>
      <vt:lpstr>Podmjera 3.2. Potpora za aktivnosti informiranja i promoviranja</vt:lpstr>
      <vt:lpstr>Podmjera 4.1. Potpora za ulaganja u poljoprivredna gospodarstva </vt:lpstr>
      <vt:lpstr>4.1.2. Zbrinjavanje, rukovanje i korištenje stajskog gnojiva u cilju smanjenja štetnog utjecaja na okoliš </vt:lpstr>
      <vt:lpstr>Podmjera 4.2. Potpora za ulaganja u preradu, marketing i/ili razvoj poljoprivrednih proizvoda </vt:lpstr>
      <vt:lpstr>4.2.2. Korištenje obnovljivih izvora energije</vt:lpstr>
      <vt:lpstr>4.4.Potpora neproizvodnim ulaganjima vezanim uz postizanje agro-okolišnih i klimatskih ciljeva </vt:lpstr>
      <vt:lpstr>Podmjera 6.1. Potpora mladim poljoprivrednicima </vt:lpstr>
      <vt:lpstr>Podmjera 6.2. Potpora ulaganju u pokretanje nepoljoprivrednih djelatnosti u ruralnom području </vt:lpstr>
      <vt:lpstr>Podmjera 6.3. Potpora razvoju malih poljoprivrednih gospodarstava </vt:lpstr>
      <vt:lpstr>Podmjera 6.4. Ulaganja u razvoj nepoljoprivrednih djelatnosti u ruralnim područjima </vt:lpstr>
      <vt:lpstr>7.2. Ulaganje u građenje nerazvrstanih cesta</vt:lpstr>
      <vt:lpstr>7.2.Ulaganja u građenje javnih sustava za vodoopskrbu, odvodnju i pročišćavanje otpadnih voda </vt:lpstr>
      <vt:lpstr>Podmjera 7.4. Ulaganja u pokretanje, poboljšanje ili proširenje lokalnih temeljnih usluga za ruralno stanovništvo, uključujući slobodno vrijeme i kulturne aktivnosti te povezanu infrastrukturu </vt:lpstr>
      <vt:lpstr>Podmjera 8.5 Konverzija degradiranih šumskih sastojina i šumskih kultura </vt:lpstr>
      <vt:lpstr>8.5. Uspostava i uređenje poučnih staza, vidikovaca i ostale manje infrastrukture</vt:lpstr>
      <vt:lpstr>8.6.1. Modernizacija tehnologija, strojeva, alata i opreme u pridobivanju drva i šumskouzgojnim radovima </vt:lpstr>
      <vt:lpstr>8.6.2. Modernizacija tehnologija, strojeva, alata i opreme u predindustrijskoj preradi drva</vt:lpstr>
      <vt:lpstr>8.6.3. Marketing drvnih i nedrvnih šumskih proizvoda</vt:lpstr>
      <vt:lpstr>Podmjera 9. Uspostava proizvođačkih grupa i organizacija</vt:lpstr>
      <vt:lpstr>16.1. Operativne skupine</vt:lpstr>
      <vt:lpstr>16.2. Pilot projekti i razvoj novih proizvoda, postupaka, procesa i tehnologije</vt:lpstr>
      <vt:lpstr>16.4. Kratki lanci opskrbe i lokalna tržišta</vt:lpstr>
      <vt:lpstr>Zahvaljujem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PARTNERSKI ODBOR</dc:title>
  <dc:creator>Ivan Biškup</dc:creator>
  <cp:lastModifiedBy>Ivan Biškup</cp:lastModifiedBy>
  <cp:revision>10</cp:revision>
  <dcterms:created xsi:type="dcterms:W3CDTF">2016-01-28T11:04:52Z</dcterms:created>
  <dcterms:modified xsi:type="dcterms:W3CDTF">2016-01-28T12:39:17Z</dcterms:modified>
</cp:coreProperties>
</file>